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60" r:id="rId4"/>
  </p:sldMasterIdLst>
  <p:notesMasterIdLst>
    <p:notesMasterId r:id="rId9"/>
  </p:notesMasterIdLst>
  <p:sldIdLst>
    <p:sldId id="257" r:id="rId5"/>
    <p:sldId id="2053" r:id="rId6"/>
    <p:sldId id="2054" r:id="rId7"/>
    <p:sldId id="2055" r:id="rId8"/>
  </p:sldIdLst>
  <p:sldSz cx="9906000" cy="6858000" type="A4"/>
  <p:notesSz cx="9296400" cy="7010400"/>
  <p:embeddedFontLst>
    <p:embeddedFont>
      <p:font typeface="Karla" pitchFamily="2" charset="0"/>
      <p:regular r:id="rId10"/>
      <p:bold r:id="rId11"/>
      <p:italic r:id="rId12"/>
      <p:boldItalic r:id="rId13"/>
    </p:embeddedFont>
    <p:embeddedFont>
      <p:font typeface="Open Sans Condensed Light" panose="020B0306030504020204" pitchFamily="34" charset="0"/>
      <p:regular r:id="rId14"/>
      <p:italic r:id="rId15"/>
    </p:embeddedFont>
  </p:embeddedFont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C78BE"/>
    <a:srgbClr val="F1222D"/>
    <a:srgbClr val="B3B2B2"/>
    <a:srgbClr val="696868"/>
    <a:srgbClr val="3E3E3C"/>
    <a:srgbClr val="A2C70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460" autoAdjust="0"/>
    <p:restoredTop sz="95781"/>
  </p:normalViewPr>
  <p:slideViewPr>
    <p:cSldViewPr snapToGrid="0">
      <p:cViewPr varScale="1">
        <p:scale>
          <a:sx n="111" d="100"/>
          <a:sy n="111" d="100"/>
        </p:scale>
        <p:origin x="912"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font" Target="fonts/font4.fntdata"/><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font" Target="fonts/font3.fntdata"/><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font" Target="fonts/font2.fntdata"/><Relationship Id="rId5" Type="http://schemas.openxmlformats.org/officeDocument/2006/relationships/slide" Target="slides/slide1.xml"/><Relationship Id="rId15" Type="http://schemas.openxmlformats.org/officeDocument/2006/relationships/font" Target="fonts/font6.fntdata"/><Relationship Id="rId10" Type="http://schemas.openxmlformats.org/officeDocument/2006/relationships/font" Target="fonts/font1.fntdata"/><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font" Target="fonts/font5.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9075" cy="350838"/>
          </a:xfrm>
          <a:prstGeom prst="rect">
            <a:avLst/>
          </a:prstGeom>
        </p:spPr>
        <p:txBody>
          <a:bodyPr vert="horz" lIns="91440" tIns="45720" rIns="91440" bIns="45720" rtlCol="0"/>
          <a:lstStyle>
            <a:lvl1pPr algn="l">
              <a:defRPr sz="1200"/>
            </a:lvl1pPr>
          </a:lstStyle>
          <a:p>
            <a:endParaRPr lang="en-BO"/>
          </a:p>
        </p:txBody>
      </p:sp>
      <p:sp>
        <p:nvSpPr>
          <p:cNvPr id="3" name="Date Placeholder 2"/>
          <p:cNvSpPr>
            <a:spLocks noGrp="1"/>
          </p:cNvSpPr>
          <p:nvPr>
            <p:ph type="dt" idx="1"/>
          </p:nvPr>
        </p:nvSpPr>
        <p:spPr>
          <a:xfrm>
            <a:off x="5265738" y="0"/>
            <a:ext cx="4029075" cy="350838"/>
          </a:xfrm>
          <a:prstGeom prst="rect">
            <a:avLst/>
          </a:prstGeom>
        </p:spPr>
        <p:txBody>
          <a:bodyPr vert="horz" lIns="91440" tIns="45720" rIns="91440" bIns="45720" rtlCol="0"/>
          <a:lstStyle>
            <a:lvl1pPr algn="r">
              <a:defRPr sz="1200"/>
            </a:lvl1pPr>
          </a:lstStyle>
          <a:p>
            <a:fld id="{4046B6A0-57BD-D446-BFBF-FDBBBC772B48}" type="datetimeFigureOut">
              <a:rPr lang="en-BO" smtClean="0"/>
              <a:t>5/1/24</a:t>
            </a:fld>
            <a:endParaRPr lang="en-BO"/>
          </a:p>
        </p:txBody>
      </p:sp>
      <p:sp>
        <p:nvSpPr>
          <p:cNvPr id="4" name="Slide Image Placeholder 3"/>
          <p:cNvSpPr>
            <a:spLocks noGrp="1" noRot="1" noChangeAspect="1"/>
          </p:cNvSpPr>
          <p:nvPr>
            <p:ph type="sldImg" idx="2"/>
          </p:nvPr>
        </p:nvSpPr>
        <p:spPr>
          <a:xfrm>
            <a:off x="2940050" y="876300"/>
            <a:ext cx="3416300" cy="2365375"/>
          </a:xfrm>
          <a:prstGeom prst="rect">
            <a:avLst/>
          </a:prstGeom>
          <a:noFill/>
          <a:ln w="12700">
            <a:solidFill>
              <a:prstClr val="black"/>
            </a:solidFill>
          </a:ln>
        </p:spPr>
        <p:txBody>
          <a:bodyPr vert="horz" lIns="91440" tIns="45720" rIns="91440" bIns="45720" rtlCol="0" anchor="ctr"/>
          <a:lstStyle/>
          <a:p>
            <a:endParaRPr lang="en-BO"/>
          </a:p>
        </p:txBody>
      </p:sp>
      <p:sp>
        <p:nvSpPr>
          <p:cNvPr id="5" name="Notes Placeholder 4"/>
          <p:cNvSpPr>
            <a:spLocks noGrp="1"/>
          </p:cNvSpPr>
          <p:nvPr>
            <p:ph type="body" sz="quarter" idx="3"/>
          </p:nvPr>
        </p:nvSpPr>
        <p:spPr>
          <a:xfrm>
            <a:off x="930275" y="3373438"/>
            <a:ext cx="7435850" cy="276066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BO"/>
          </a:p>
        </p:txBody>
      </p:sp>
      <p:sp>
        <p:nvSpPr>
          <p:cNvPr id="6" name="Footer Placeholder 5"/>
          <p:cNvSpPr>
            <a:spLocks noGrp="1"/>
          </p:cNvSpPr>
          <p:nvPr>
            <p:ph type="ftr" sz="quarter" idx="4"/>
          </p:nvPr>
        </p:nvSpPr>
        <p:spPr>
          <a:xfrm>
            <a:off x="0" y="6659563"/>
            <a:ext cx="4029075" cy="350837"/>
          </a:xfrm>
          <a:prstGeom prst="rect">
            <a:avLst/>
          </a:prstGeom>
        </p:spPr>
        <p:txBody>
          <a:bodyPr vert="horz" lIns="91440" tIns="45720" rIns="91440" bIns="45720" rtlCol="0" anchor="b"/>
          <a:lstStyle>
            <a:lvl1pPr algn="l">
              <a:defRPr sz="1200"/>
            </a:lvl1pPr>
          </a:lstStyle>
          <a:p>
            <a:endParaRPr lang="en-BO"/>
          </a:p>
        </p:txBody>
      </p:sp>
      <p:sp>
        <p:nvSpPr>
          <p:cNvPr id="7" name="Slide Number Placeholder 6"/>
          <p:cNvSpPr>
            <a:spLocks noGrp="1"/>
          </p:cNvSpPr>
          <p:nvPr>
            <p:ph type="sldNum" sz="quarter" idx="5"/>
          </p:nvPr>
        </p:nvSpPr>
        <p:spPr>
          <a:xfrm>
            <a:off x="5265738" y="6659563"/>
            <a:ext cx="4029075" cy="350837"/>
          </a:xfrm>
          <a:prstGeom prst="rect">
            <a:avLst/>
          </a:prstGeom>
        </p:spPr>
        <p:txBody>
          <a:bodyPr vert="horz" lIns="91440" tIns="45720" rIns="91440" bIns="45720" rtlCol="0" anchor="b"/>
          <a:lstStyle>
            <a:lvl1pPr algn="r">
              <a:defRPr sz="1200"/>
            </a:lvl1pPr>
          </a:lstStyle>
          <a:p>
            <a:fld id="{7BD62686-5BFB-3241-B657-B475E4660E98}" type="slidenum">
              <a:rPr lang="en-BO" smtClean="0"/>
              <a:t>‹#›</a:t>
            </a:fld>
            <a:endParaRPr lang="en-BO"/>
          </a:p>
        </p:txBody>
      </p:sp>
    </p:spTree>
    <p:extLst>
      <p:ext uri="{BB962C8B-B14F-4D97-AF65-F5344CB8AC3E}">
        <p14:creationId xmlns:p14="http://schemas.microsoft.com/office/powerpoint/2010/main" val="39730842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83B1487-CDC1-404C-8570-D8A2E4AB4AF5}" type="datetimeFigureOut">
              <a:rPr lang="en-GB" smtClean="0"/>
              <a:t>05/01/2024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2773A44-0090-4D54-8A4F-76DD22CE25D5}" type="slidenum">
              <a:rPr lang="en-GB" smtClean="0"/>
              <a:t>‹#›</a:t>
            </a:fld>
            <a:endParaRPr lang="en-GB"/>
          </a:p>
        </p:txBody>
      </p:sp>
      <p:pic>
        <p:nvPicPr>
          <p:cNvPr id="7" name="Picture 6">
            <a:extLst>
              <a:ext uri="{FF2B5EF4-FFF2-40B4-BE49-F238E27FC236}">
                <a16:creationId xmlns:a16="http://schemas.microsoft.com/office/drawing/2014/main" id="{FD8A0B94-8A02-673F-2B6D-1856F7F3AA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6428838"/>
            <a:ext cx="9906000" cy="429162"/>
          </a:xfrm>
          <a:prstGeom prst="rect">
            <a:avLst/>
          </a:prstGeom>
        </p:spPr>
      </p:pic>
    </p:spTree>
    <p:extLst>
      <p:ext uri="{BB962C8B-B14F-4D97-AF65-F5344CB8AC3E}">
        <p14:creationId xmlns:p14="http://schemas.microsoft.com/office/powerpoint/2010/main" val="2271679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83B1487-CDC1-404C-8570-D8A2E4AB4AF5}" type="datetimeFigureOut">
              <a:rPr lang="en-GB" smtClean="0"/>
              <a:t>05/01/2024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2773A44-0090-4D54-8A4F-76DD22CE25D5}" type="slidenum">
              <a:rPr lang="en-GB" smtClean="0"/>
              <a:t>‹#›</a:t>
            </a:fld>
            <a:endParaRPr lang="en-GB"/>
          </a:p>
        </p:txBody>
      </p:sp>
    </p:spTree>
    <p:extLst>
      <p:ext uri="{BB962C8B-B14F-4D97-AF65-F5344CB8AC3E}">
        <p14:creationId xmlns:p14="http://schemas.microsoft.com/office/powerpoint/2010/main" val="2378807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83B1487-CDC1-404C-8570-D8A2E4AB4AF5}" type="datetimeFigureOut">
              <a:rPr lang="en-GB" smtClean="0"/>
              <a:t>05/01/2024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2773A44-0090-4D54-8A4F-76DD22CE25D5}" type="slidenum">
              <a:rPr lang="en-GB" smtClean="0"/>
              <a:t>‹#›</a:t>
            </a:fld>
            <a:endParaRPr lang="en-GB"/>
          </a:p>
        </p:txBody>
      </p:sp>
    </p:spTree>
    <p:extLst>
      <p:ext uri="{BB962C8B-B14F-4D97-AF65-F5344CB8AC3E}">
        <p14:creationId xmlns:p14="http://schemas.microsoft.com/office/powerpoint/2010/main" val="9775173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General Textbox">
    <p:bg>
      <p:bgPr>
        <a:solidFill>
          <a:schemeClr val="bg1"/>
        </a:solidFill>
        <a:effectLst/>
      </p:bgPr>
    </p:bg>
    <p:spTree>
      <p:nvGrpSpPr>
        <p:cNvPr id="1" name=""/>
        <p:cNvGrpSpPr/>
        <p:nvPr/>
      </p:nvGrpSpPr>
      <p:grpSpPr>
        <a:xfrm>
          <a:off x="0" y="0"/>
          <a:ext cx="0" cy="0"/>
          <a:chOff x="0" y="0"/>
          <a:chExt cx="0" cy="0"/>
        </a:xfrm>
      </p:grpSpPr>
      <p:sp>
        <p:nvSpPr>
          <p:cNvPr id="4" name="Textplatzhalter 6"/>
          <p:cNvSpPr>
            <a:spLocks noGrp="1"/>
          </p:cNvSpPr>
          <p:nvPr>
            <p:ph type="body" sz="quarter" idx="14" hasCustomPrompt="1"/>
          </p:nvPr>
        </p:nvSpPr>
        <p:spPr>
          <a:xfrm>
            <a:off x="734602" y="1571948"/>
            <a:ext cx="8415188" cy="3873357"/>
          </a:xfrm>
          <a:prstGeom prst="rect">
            <a:avLst/>
          </a:prstGeom>
        </p:spPr>
        <p:txBody>
          <a:bodyPr>
            <a:normAutofit/>
          </a:bodyPr>
          <a:lstStyle>
            <a:lvl1pPr marL="0" marR="0" indent="0" algn="just" defTabSz="457200" rtl="0" eaLnBrk="1" fontAlgn="auto" latinLnBrk="0" hangingPunct="1">
              <a:lnSpc>
                <a:spcPts val="2000"/>
              </a:lnSpc>
              <a:spcBef>
                <a:spcPts val="0"/>
              </a:spcBef>
              <a:spcAft>
                <a:spcPts val="0"/>
              </a:spcAft>
              <a:buClrTx/>
              <a:buSzTx/>
              <a:buFont typeface="Courier New" panose="02070309020205020404" pitchFamily="49" charset="0"/>
              <a:buNone/>
              <a:tabLst/>
              <a:defRPr sz="1400" b="0" baseline="0">
                <a:solidFill>
                  <a:srgbClr val="505050"/>
                </a:solidFill>
                <a:latin typeface="Karla" pitchFamily="2" charset="0"/>
                <a:ea typeface="Karla" pitchFamily="2" charset="0"/>
                <a:cs typeface="Karla" pitchFamily="2" charset="0"/>
              </a:defRPr>
            </a:lvl1pPr>
          </a:lstStyle>
          <a:p>
            <a:pPr lvl="0"/>
            <a:r>
              <a:rPr lang="de-DE" dirty="0"/>
              <a:t>Text durch Klicken bearbeiten</a:t>
            </a:r>
          </a:p>
          <a:p>
            <a:pPr lvl="0"/>
            <a:endParaRPr lang="de-DE" dirty="0"/>
          </a:p>
          <a:p>
            <a:pPr marL="0" marR="0" lvl="0" indent="0" algn="l" defTabSz="457200" rtl="0" eaLnBrk="1" fontAlgn="auto" latinLnBrk="0" hangingPunct="1">
              <a:lnSpc>
                <a:spcPct val="100000"/>
              </a:lnSpc>
              <a:spcBef>
                <a:spcPct val="20000"/>
              </a:spcBef>
              <a:spcAft>
                <a:spcPts val="0"/>
              </a:spcAft>
              <a:buClrTx/>
              <a:buSzTx/>
              <a:tabLst/>
              <a:defRPr/>
            </a:pPr>
            <a:endParaRPr lang="de-DE" dirty="0"/>
          </a:p>
          <a:p>
            <a:pPr lvl="0"/>
            <a:endParaRPr lang="de-DE" dirty="0"/>
          </a:p>
          <a:p>
            <a:pPr lvl="0"/>
            <a:endParaRPr lang="de-DE" dirty="0"/>
          </a:p>
          <a:p>
            <a:pPr lvl="0"/>
            <a:endParaRPr lang="de-DE" dirty="0"/>
          </a:p>
          <a:p>
            <a:pPr marL="342900" marR="0" lvl="0" indent="-342900" algn="l" defTabSz="457200" rtl="0" eaLnBrk="1" fontAlgn="auto" latinLnBrk="0" hangingPunct="1">
              <a:lnSpc>
                <a:spcPts val="1200"/>
              </a:lnSpc>
              <a:spcBef>
                <a:spcPct val="20000"/>
              </a:spcBef>
              <a:spcAft>
                <a:spcPts val="0"/>
              </a:spcAft>
              <a:buClrTx/>
              <a:buSzTx/>
              <a:buFont typeface="Arial"/>
              <a:buChar char="•"/>
              <a:tabLst/>
              <a:defRPr/>
            </a:pPr>
            <a:endParaRPr lang="de-DE" dirty="0"/>
          </a:p>
          <a:p>
            <a:pPr lvl="0"/>
            <a:endParaRPr lang="de-DE" dirty="0"/>
          </a:p>
        </p:txBody>
      </p:sp>
    </p:spTree>
    <p:extLst>
      <p:ext uri="{BB962C8B-B14F-4D97-AF65-F5344CB8AC3E}">
        <p14:creationId xmlns:p14="http://schemas.microsoft.com/office/powerpoint/2010/main" val="4037626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Content">
    <p:spTree>
      <p:nvGrpSpPr>
        <p:cNvPr id="1" name=""/>
        <p:cNvGrpSpPr/>
        <p:nvPr/>
      </p:nvGrpSpPr>
      <p:grpSpPr>
        <a:xfrm>
          <a:off x="0" y="0"/>
          <a:ext cx="0" cy="0"/>
          <a:chOff x="0" y="0"/>
          <a:chExt cx="0" cy="0"/>
        </a:xfrm>
      </p:grpSpPr>
      <p:sp>
        <p:nvSpPr>
          <p:cNvPr id="8" name="Textplatzhalter 6"/>
          <p:cNvSpPr>
            <a:spLocks noGrp="1"/>
          </p:cNvSpPr>
          <p:nvPr>
            <p:ph type="body" sz="quarter" idx="13" hasCustomPrompt="1"/>
          </p:nvPr>
        </p:nvSpPr>
        <p:spPr>
          <a:xfrm>
            <a:off x="732747" y="1726060"/>
            <a:ext cx="2572964" cy="3585681"/>
          </a:xfrm>
          <a:prstGeom prst="rect">
            <a:avLst/>
          </a:prstGeom>
        </p:spPr>
        <p:txBody>
          <a:bodyPr>
            <a:normAutofit/>
          </a:bodyPr>
          <a:lstStyle>
            <a:lvl1pPr marL="0" marR="0" indent="0" algn="l" defTabSz="457200" rtl="0" eaLnBrk="1" fontAlgn="auto" latinLnBrk="0" hangingPunct="1">
              <a:lnSpc>
                <a:spcPct val="100000"/>
              </a:lnSpc>
              <a:spcBef>
                <a:spcPts val="0"/>
              </a:spcBef>
              <a:spcAft>
                <a:spcPts val="0"/>
              </a:spcAft>
              <a:buClrTx/>
              <a:buSzTx/>
              <a:buFont typeface="Courier New" panose="02070309020205020404" pitchFamily="49" charset="0"/>
              <a:buNone/>
              <a:tabLst/>
              <a:defRPr sz="1600" b="0" baseline="0">
                <a:solidFill>
                  <a:srgbClr val="A1C515"/>
                </a:solidFill>
                <a:latin typeface="Karla" pitchFamily="2" charset="0"/>
                <a:ea typeface="Karla" pitchFamily="2" charset="0"/>
                <a:cs typeface="Karla" pitchFamily="2" charset="0"/>
              </a:defRPr>
            </a:lvl1pPr>
          </a:lstStyle>
          <a:p>
            <a:pPr lvl="0"/>
            <a:r>
              <a:rPr lang="de-DE" dirty="0"/>
              <a:t>TEXT DURCH KLICKEN BEARBEITEN</a:t>
            </a:r>
          </a:p>
          <a:p>
            <a:pPr lvl="0"/>
            <a:r>
              <a:rPr lang="de-DE" dirty="0"/>
              <a:t>[KOMMENTARE, ZITATE, SCHLAGWORTE, …]</a:t>
            </a:r>
          </a:p>
          <a:p>
            <a:pPr lvl="0"/>
            <a:endParaRPr lang="de-DE" dirty="0"/>
          </a:p>
          <a:p>
            <a:pPr lvl="0"/>
            <a:endParaRPr lang="de-DE" dirty="0"/>
          </a:p>
          <a:p>
            <a:pPr lvl="0"/>
            <a:endParaRPr lang="de-DE" dirty="0"/>
          </a:p>
          <a:p>
            <a:pPr lvl="0"/>
            <a:endParaRPr lang="de-DE" dirty="0"/>
          </a:p>
          <a:p>
            <a:pPr lvl="0"/>
            <a:endParaRPr lang="de-DE" dirty="0"/>
          </a:p>
          <a:p>
            <a:pPr lvl="0"/>
            <a:endParaRPr lang="de-DE" dirty="0"/>
          </a:p>
          <a:p>
            <a:pPr lvl="0"/>
            <a:endParaRPr lang="de-DE" dirty="0"/>
          </a:p>
          <a:p>
            <a:pPr lvl="0"/>
            <a:endParaRPr lang="de-DE" dirty="0"/>
          </a:p>
          <a:p>
            <a:pPr lvl="0"/>
            <a:endParaRPr lang="de-DE" dirty="0"/>
          </a:p>
          <a:p>
            <a:pPr lvl="0"/>
            <a:endParaRPr lang="de-DE" dirty="0"/>
          </a:p>
          <a:p>
            <a:pPr marL="342900" marR="0" lvl="0" indent="-342900" algn="l" defTabSz="457200" rtl="0" eaLnBrk="1" fontAlgn="auto" latinLnBrk="0" hangingPunct="1">
              <a:lnSpc>
                <a:spcPts val="1200"/>
              </a:lnSpc>
              <a:spcBef>
                <a:spcPct val="20000"/>
              </a:spcBef>
              <a:spcAft>
                <a:spcPts val="0"/>
              </a:spcAft>
              <a:buClrTx/>
              <a:buSzTx/>
              <a:buFont typeface="Arial"/>
              <a:buChar char="•"/>
              <a:tabLst/>
              <a:defRPr/>
            </a:pPr>
            <a:endParaRPr lang="de-DE" dirty="0"/>
          </a:p>
        </p:txBody>
      </p:sp>
      <p:sp>
        <p:nvSpPr>
          <p:cNvPr id="5" name="Titel 1"/>
          <p:cNvSpPr>
            <a:spLocks noGrp="1"/>
          </p:cNvSpPr>
          <p:nvPr>
            <p:ph type="ctrTitle" hasCustomPrompt="1"/>
          </p:nvPr>
        </p:nvSpPr>
        <p:spPr>
          <a:xfrm>
            <a:off x="1322024" y="0"/>
            <a:ext cx="7590320" cy="974690"/>
          </a:xfrm>
          <a:prstGeom prst="rect">
            <a:avLst/>
          </a:prstGeom>
        </p:spPr>
        <p:txBody>
          <a:bodyPr anchor="ctr" anchorCtr="0">
            <a:noAutofit/>
          </a:bodyPr>
          <a:lstStyle>
            <a:lvl1pPr algn="l">
              <a:defRPr sz="2800" b="0" baseline="0">
                <a:solidFill>
                  <a:srgbClr val="B3B2B2"/>
                </a:solidFill>
                <a:latin typeface="Karla" pitchFamily="2" charset="0"/>
                <a:ea typeface="Karla" pitchFamily="2" charset="0"/>
                <a:cs typeface="Karla" pitchFamily="2" charset="0"/>
              </a:defRPr>
            </a:lvl1pPr>
          </a:lstStyle>
          <a:p>
            <a:r>
              <a:rPr lang="de-DE" dirty="0"/>
              <a:t>Das Thema der Folie</a:t>
            </a:r>
          </a:p>
        </p:txBody>
      </p:sp>
      <p:sp>
        <p:nvSpPr>
          <p:cNvPr id="4" name="Textplatzhalter 6"/>
          <p:cNvSpPr>
            <a:spLocks noGrp="1"/>
          </p:cNvSpPr>
          <p:nvPr>
            <p:ph type="body" sz="quarter" idx="14" hasCustomPrompt="1"/>
          </p:nvPr>
        </p:nvSpPr>
        <p:spPr>
          <a:xfrm>
            <a:off x="3572838" y="1726060"/>
            <a:ext cx="5576952" cy="3585681"/>
          </a:xfrm>
          <a:prstGeom prst="rect">
            <a:avLst/>
          </a:prstGeom>
        </p:spPr>
        <p:txBody>
          <a:bodyPr>
            <a:normAutofit/>
          </a:bodyPr>
          <a:lstStyle>
            <a:lvl1pPr marL="0" marR="0" indent="0" algn="just" defTabSz="457200" rtl="0" eaLnBrk="1" fontAlgn="auto" latinLnBrk="0" hangingPunct="1">
              <a:lnSpc>
                <a:spcPts val="2000"/>
              </a:lnSpc>
              <a:spcBef>
                <a:spcPts val="0"/>
              </a:spcBef>
              <a:spcAft>
                <a:spcPts val="0"/>
              </a:spcAft>
              <a:buClrTx/>
              <a:buSzTx/>
              <a:buFont typeface="Courier New" panose="02070309020205020404" pitchFamily="49" charset="0"/>
              <a:buNone/>
              <a:tabLst/>
              <a:defRPr sz="1400" b="0" baseline="0">
                <a:solidFill>
                  <a:srgbClr val="505050"/>
                </a:solidFill>
                <a:latin typeface="Karla" pitchFamily="2" charset="0"/>
                <a:ea typeface="Karla" pitchFamily="2" charset="0"/>
                <a:cs typeface="Karla" pitchFamily="2" charset="0"/>
              </a:defRPr>
            </a:lvl1pPr>
          </a:lstStyle>
          <a:p>
            <a:pPr lvl="0"/>
            <a:r>
              <a:rPr lang="de-DE" dirty="0"/>
              <a:t>Text durch Klicken bearbeiten</a:t>
            </a:r>
          </a:p>
          <a:p>
            <a:pPr lvl="0"/>
            <a:endParaRPr lang="de-DE" dirty="0"/>
          </a:p>
          <a:p>
            <a:pPr marL="0" marR="0" lvl="0" indent="0" algn="l" defTabSz="457200" rtl="0" eaLnBrk="1" fontAlgn="auto" latinLnBrk="0" hangingPunct="1">
              <a:lnSpc>
                <a:spcPct val="100000"/>
              </a:lnSpc>
              <a:spcBef>
                <a:spcPct val="20000"/>
              </a:spcBef>
              <a:spcAft>
                <a:spcPts val="0"/>
              </a:spcAft>
              <a:buClrTx/>
              <a:buSzTx/>
              <a:tabLst/>
              <a:defRPr/>
            </a:pPr>
            <a:endParaRPr lang="de-DE" dirty="0"/>
          </a:p>
          <a:p>
            <a:pPr lvl="0"/>
            <a:endParaRPr lang="de-DE" dirty="0"/>
          </a:p>
          <a:p>
            <a:pPr lvl="0"/>
            <a:endParaRPr lang="de-DE" dirty="0"/>
          </a:p>
          <a:p>
            <a:pPr lvl="0"/>
            <a:endParaRPr lang="de-DE" dirty="0"/>
          </a:p>
          <a:p>
            <a:pPr marL="342900" marR="0" lvl="0" indent="-342900" algn="l" defTabSz="457200" rtl="0" eaLnBrk="1" fontAlgn="auto" latinLnBrk="0" hangingPunct="1">
              <a:lnSpc>
                <a:spcPts val="1200"/>
              </a:lnSpc>
              <a:spcBef>
                <a:spcPct val="20000"/>
              </a:spcBef>
              <a:spcAft>
                <a:spcPts val="0"/>
              </a:spcAft>
              <a:buClrTx/>
              <a:buSzTx/>
              <a:buFont typeface="Arial"/>
              <a:buChar char="•"/>
              <a:tabLst/>
              <a:defRPr/>
            </a:pPr>
            <a:endParaRPr lang="de-DE" dirty="0"/>
          </a:p>
          <a:p>
            <a:pPr lvl="0"/>
            <a:endParaRPr lang="de-DE" dirty="0"/>
          </a:p>
        </p:txBody>
      </p:sp>
    </p:spTree>
    <p:extLst>
      <p:ext uri="{BB962C8B-B14F-4D97-AF65-F5344CB8AC3E}">
        <p14:creationId xmlns:p14="http://schemas.microsoft.com/office/powerpoint/2010/main" val="27429705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Titel Master,  Text">
    <p:spTree>
      <p:nvGrpSpPr>
        <p:cNvPr id="1" name=""/>
        <p:cNvGrpSpPr/>
        <p:nvPr/>
      </p:nvGrpSpPr>
      <p:grpSpPr>
        <a:xfrm>
          <a:off x="0" y="0"/>
          <a:ext cx="0" cy="0"/>
          <a:chOff x="0" y="0"/>
          <a:chExt cx="0" cy="0"/>
        </a:xfrm>
      </p:grpSpPr>
      <p:sp>
        <p:nvSpPr>
          <p:cNvPr id="3" name="Textplatzhalter 2"/>
          <p:cNvSpPr>
            <a:spLocks noGrp="1"/>
          </p:cNvSpPr>
          <p:nvPr>
            <p:ph type="body" sz="quarter" idx="10" hasCustomPrompt="1"/>
          </p:nvPr>
        </p:nvSpPr>
        <p:spPr>
          <a:xfrm>
            <a:off x="1289718" y="2786433"/>
            <a:ext cx="7326564" cy="909254"/>
          </a:xfrm>
          <a:prstGeom prst="rect">
            <a:avLst/>
          </a:prstGeom>
        </p:spPr>
        <p:txBody>
          <a:bodyPr/>
          <a:lstStyle>
            <a:lvl1pPr marL="0" indent="0" algn="ctr">
              <a:lnSpc>
                <a:spcPts val="3800"/>
              </a:lnSpc>
              <a:buNone/>
              <a:defRPr sz="4400" baseline="0">
                <a:solidFill>
                  <a:srgbClr val="A1C515"/>
                </a:solidFill>
              </a:defRPr>
            </a:lvl1pPr>
          </a:lstStyle>
          <a:p>
            <a:pPr lvl="0"/>
            <a:r>
              <a:rPr lang="de-DE" dirty="0"/>
              <a:t>Titel bearbeiten</a:t>
            </a:r>
          </a:p>
        </p:txBody>
      </p:sp>
      <p:sp>
        <p:nvSpPr>
          <p:cNvPr id="6" name="Textplatzhalter 5"/>
          <p:cNvSpPr>
            <a:spLocks noGrp="1"/>
          </p:cNvSpPr>
          <p:nvPr>
            <p:ph type="body" sz="quarter" idx="11" hasCustomPrompt="1"/>
          </p:nvPr>
        </p:nvSpPr>
        <p:spPr>
          <a:xfrm>
            <a:off x="2376705" y="3251334"/>
            <a:ext cx="5358880" cy="632298"/>
          </a:xfrm>
          <a:prstGeom prst="rect">
            <a:avLst/>
          </a:prstGeom>
        </p:spPr>
        <p:txBody>
          <a:bodyPr/>
          <a:lstStyle>
            <a:lvl1pPr marL="0" indent="0" algn="ctr">
              <a:buNone/>
              <a:defRPr sz="2400" baseline="0">
                <a:solidFill>
                  <a:srgbClr val="B3B2B2"/>
                </a:solidFill>
              </a:defRPr>
            </a:lvl1pPr>
          </a:lstStyle>
          <a:p>
            <a:pPr lvl="0"/>
            <a:r>
              <a:rPr lang="de-DE" dirty="0" err="1"/>
              <a:t>Subtitel</a:t>
            </a:r>
            <a:r>
              <a:rPr lang="de-DE" dirty="0"/>
              <a:t> durch Klicken bearbeiten</a:t>
            </a:r>
          </a:p>
        </p:txBody>
      </p:sp>
    </p:spTree>
    <p:extLst>
      <p:ext uri="{BB962C8B-B14F-4D97-AF65-F5344CB8AC3E}">
        <p14:creationId xmlns:p14="http://schemas.microsoft.com/office/powerpoint/2010/main" val="40993489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83B1487-CDC1-404C-8570-D8A2E4AB4AF5}" type="datetimeFigureOut">
              <a:rPr lang="en-GB" smtClean="0"/>
              <a:t>05/01/2024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2773A44-0090-4D54-8A4F-76DD22CE25D5}" type="slidenum">
              <a:rPr lang="en-GB" smtClean="0"/>
              <a:t>‹#›</a:t>
            </a:fld>
            <a:endParaRPr lang="en-GB"/>
          </a:p>
        </p:txBody>
      </p:sp>
    </p:spTree>
    <p:extLst>
      <p:ext uri="{BB962C8B-B14F-4D97-AF65-F5344CB8AC3E}">
        <p14:creationId xmlns:p14="http://schemas.microsoft.com/office/powerpoint/2010/main" val="16891731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83B1487-CDC1-404C-8570-D8A2E4AB4AF5}" type="datetimeFigureOut">
              <a:rPr lang="en-GB" smtClean="0"/>
              <a:t>05/01/2024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2773A44-0090-4D54-8A4F-76DD22CE25D5}" type="slidenum">
              <a:rPr lang="en-GB" smtClean="0"/>
              <a:t>‹#›</a:t>
            </a:fld>
            <a:endParaRPr lang="en-GB"/>
          </a:p>
        </p:txBody>
      </p:sp>
    </p:spTree>
    <p:extLst>
      <p:ext uri="{BB962C8B-B14F-4D97-AF65-F5344CB8AC3E}">
        <p14:creationId xmlns:p14="http://schemas.microsoft.com/office/powerpoint/2010/main" val="38117795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83B1487-CDC1-404C-8570-D8A2E4AB4AF5}" type="datetimeFigureOut">
              <a:rPr lang="en-GB" smtClean="0"/>
              <a:t>05/01/2024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2773A44-0090-4D54-8A4F-76DD22CE25D5}" type="slidenum">
              <a:rPr lang="en-GB" smtClean="0"/>
              <a:t>‹#›</a:t>
            </a:fld>
            <a:endParaRPr lang="en-GB"/>
          </a:p>
        </p:txBody>
      </p:sp>
    </p:spTree>
    <p:extLst>
      <p:ext uri="{BB962C8B-B14F-4D97-AF65-F5344CB8AC3E}">
        <p14:creationId xmlns:p14="http://schemas.microsoft.com/office/powerpoint/2010/main" val="2854739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83B1487-CDC1-404C-8570-D8A2E4AB4AF5}" type="datetimeFigureOut">
              <a:rPr lang="en-GB" smtClean="0"/>
              <a:t>05/01/2024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2773A44-0090-4D54-8A4F-76DD22CE25D5}" type="slidenum">
              <a:rPr lang="en-GB" smtClean="0"/>
              <a:t>‹#›</a:t>
            </a:fld>
            <a:endParaRPr lang="en-GB"/>
          </a:p>
        </p:txBody>
      </p:sp>
    </p:spTree>
    <p:extLst>
      <p:ext uri="{BB962C8B-B14F-4D97-AF65-F5344CB8AC3E}">
        <p14:creationId xmlns:p14="http://schemas.microsoft.com/office/powerpoint/2010/main" val="3242460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83B1487-CDC1-404C-8570-D8A2E4AB4AF5}" type="datetimeFigureOut">
              <a:rPr lang="en-GB" smtClean="0"/>
              <a:t>05/01/2024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2773A44-0090-4D54-8A4F-76DD22CE25D5}" type="slidenum">
              <a:rPr lang="en-GB" smtClean="0"/>
              <a:t>‹#›</a:t>
            </a:fld>
            <a:endParaRPr lang="en-GB"/>
          </a:p>
        </p:txBody>
      </p:sp>
    </p:spTree>
    <p:extLst>
      <p:ext uri="{BB962C8B-B14F-4D97-AF65-F5344CB8AC3E}">
        <p14:creationId xmlns:p14="http://schemas.microsoft.com/office/powerpoint/2010/main" val="26510525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3B1487-CDC1-404C-8570-D8A2E4AB4AF5}" type="datetimeFigureOut">
              <a:rPr lang="en-GB" smtClean="0"/>
              <a:t>05/01/2024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2773A44-0090-4D54-8A4F-76DD22CE25D5}" type="slidenum">
              <a:rPr lang="en-GB" smtClean="0"/>
              <a:t>‹#›</a:t>
            </a:fld>
            <a:endParaRPr lang="en-GB"/>
          </a:p>
        </p:txBody>
      </p:sp>
    </p:spTree>
    <p:extLst>
      <p:ext uri="{BB962C8B-B14F-4D97-AF65-F5344CB8AC3E}">
        <p14:creationId xmlns:p14="http://schemas.microsoft.com/office/powerpoint/2010/main" val="30420633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83B1487-CDC1-404C-8570-D8A2E4AB4AF5}" type="datetimeFigureOut">
              <a:rPr lang="en-GB" smtClean="0"/>
              <a:t>05/01/2024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2773A44-0090-4D54-8A4F-76DD22CE25D5}" type="slidenum">
              <a:rPr lang="en-GB" smtClean="0"/>
              <a:t>‹#›</a:t>
            </a:fld>
            <a:endParaRPr lang="en-GB"/>
          </a:p>
        </p:txBody>
      </p:sp>
    </p:spTree>
    <p:extLst>
      <p:ext uri="{BB962C8B-B14F-4D97-AF65-F5344CB8AC3E}">
        <p14:creationId xmlns:p14="http://schemas.microsoft.com/office/powerpoint/2010/main" val="4350034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83B1487-CDC1-404C-8570-D8A2E4AB4AF5}" type="datetimeFigureOut">
              <a:rPr lang="en-GB" smtClean="0"/>
              <a:t>05/01/2024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2773A44-0090-4D54-8A4F-76DD22CE25D5}" type="slidenum">
              <a:rPr lang="en-GB" smtClean="0"/>
              <a:t>‹#›</a:t>
            </a:fld>
            <a:endParaRPr lang="en-GB"/>
          </a:p>
        </p:txBody>
      </p:sp>
    </p:spTree>
    <p:extLst>
      <p:ext uri="{BB962C8B-B14F-4D97-AF65-F5344CB8AC3E}">
        <p14:creationId xmlns:p14="http://schemas.microsoft.com/office/powerpoint/2010/main" val="28566457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b="0" i="0">
                <a:solidFill>
                  <a:schemeClr val="tx1">
                    <a:tint val="75000"/>
                  </a:schemeClr>
                </a:solidFill>
                <a:latin typeface="Karla" pitchFamily="2" charset="0"/>
              </a:defRPr>
            </a:lvl1pPr>
          </a:lstStyle>
          <a:p>
            <a:fld id="{383B1487-CDC1-404C-8570-D8A2E4AB4AF5}" type="datetimeFigureOut">
              <a:rPr lang="en-GB" smtClean="0"/>
              <a:pPr/>
              <a:t>05/01/2024</a:t>
            </a:fld>
            <a:endParaRPr lang="en-GB" dirty="0"/>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b="0" i="0">
                <a:solidFill>
                  <a:schemeClr val="tx1">
                    <a:tint val="75000"/>
                  </a:schemeClr>
                </a:solidFill>
                <a:latin typeface="Karla" pitchFamily="2" charset="0"/>
              </a:defRPr>
            </a:lvl1pPr>
          </a:lstStyle>
          <a:p>
            <a:endParaRPr lang="en-GB" dirty="0"/>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b="0" i="0">
                <a:solidFill>
                  <a:schemeClr val="tx1">
                    <a:tint val="75000"/>
                  </a:schemeClr>
                </a:solidFill>
                <a:latin typeface="Karla" pitchFamily="2" charset="0"/>
              </a:defRPr>
            </a:lvl1pPr>
          </a:lstStyle>
          <a:p>
            <a:fld id="{02773A44-0090-4D54-8A4F-76DD22CE25D5}" type="slidenum">
              <a:rPr lang="en-GB" smtClean="0"/>
              <a:pPr/>
              <a:t>‹#›</a:t>
            </a:fld>
            <a:endParaRPr lang="en-GB" dirty="0"/>
          </a:p>
        </p:txBody>
      </p:sp>
    </p:spTree>
    <p:extLst>
      <p:ext uri="{BB962C8B-B14F-4D97-AF65-F5344CB8AC3E}">
        <p14:creationId xmlns:p14="http://schemas.microsoft.com/office/powerpoint/2010/main" val="8167807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Karla" pitchFamily="2"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Karla" pitchFamily="2"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Karla" pitchFamily="2"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Karla" pitchFamily="2"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Karla" pitchFamily="2"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D089ABCB-5CE3-4767-B7B9-9C59457C0E55}"/>
              </a:ext>
            </a:extLst>
          </p:cNvPr>
          <p:cNvSpPr/>
          <p:nvPr/>
        </p:nvSpPr>
        <p:spPr>
          <a:xfrm>
            <a:off x="313493" y="1134738"/>
            <a:ext cx="1800000" cy="1091211"/>
          </a:xfrm>
          <a:prstGeom prst="rect">
            <a:avLst/>
          </a:prstGeom>
          <a:solidFill>
            <a:srgbClr val="696868"/>
          </a:solidFill>
          <a:ln w="38100">
            <a:no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t" anchorCtr="0" forceAA="0" compatLnSpc="1">
            <a:prstTxWarp prst="textNoShape">
              <a:avLst/>
            </a:prstTxWarp>
            <a:noAutofit/>
          </a:bodyPr>
          <a:lstStyle/>
          <a:p>
            <a:r>
              <a:rPr lang="en-GB" sz="1000" dirty="0">
                <a:solidFill>
                  <a:schemeClr val="bg1"/>
                </a:solidFill>
                <a:latin typeface="Karla" pitchFamily="2" charset="0"/>
              </a:rPr>
              <a:t>What are the</a:t>
            </a:r>
            <a:r>
              <a:rPr lang="en-SG" sz="1000" dirty="0">
                <a:solidFill>
                  <a:schemeClr val="bg1"/>
                </a:solidFill>
                <a:latin typeface="Karla" pitchFamily="2" charset="0"/>
              </a:rPr>
              <a:t> resources that will be deployed to carry out activities? For example, investments in a microfinance institution </a:t>
            </a:r>
            <a:endParaRPr lang="en-GB" sz="1000" dirty="0">
              <a:solidFill>
                <a:schemeClr val="bg1"/>
              </a:solidFill>
              <a:latin typeface="Karla" pitchFamily="2" charset="0"/>
            </a:endParaRPr>
          </a:p>
        </p:txBody>
      </p:sp>
      <p:sp>
        <p:nvSpPr>
          <p:cNvPr id="41" name="Rectangle 40">
            <a:extLst>
              <a:ext uri="{FF2B5EF4-FFF2-40B4-BE49-F238E27FC236}">
                <a16:creationId xmlns:a16="http://schemas.microsoft.com/office/drawing/2014/main" id="{650F3E6E-BF2F-4F81-9ECD-81D08D4834BD}"/>
              </a:ext>
            </a:extLst>
          </p:cNvPr>
          <p:cNvSpPr/>
          <p:nvPr/>
        </p:nvSpPr>
        <p:spPr>
          <a:xfrm>
            <a:off x="2197898" y="1134738"/>
            <a:ext cx="1800000" cy="1093265"/>
          </a:xfrm>
          <a:prstGeom prst="rect">
            <a:avLst/>
          </a:prstGeom>
          <a:solidFill>
            <a:srgbClr val="696868"/>
          </a:solidFill>
          <a:ln w="38100">
            <a:no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t" anchorCtr="0" forceAA="0" compatLnSpc="1">
            <a:prstTxWarp prst="textNoShape">
              <a:avLst/>
            </a:prstTxWarp>
            <a:noAutofit/>
          </a:bodyPr>
          <a:lstStyle/>
          <a:p>
            <a:r>
              <a:rPr lang="en-SG" sz="1000" dirty="0">
                <a:solidFill>
                  <a:schemeClr val="bg1"/>
                </a:solidFill>
                <a:latin typeface="Karla" pitchFamily="2" charset="0"/>
              </a:rPr>
              <a:t>What are the actions, or tasks, that are performed to deliver products or services? For example, marketing campaign to attract clients</a:t>
            </a:r>
          </a:p>
        </p:txBody>
      </p:sp>
      <p:sp>
        <p:nvSpPr>
          <p:cNvPr id="47" name="Rectangle 46">
            <a:extLst>
              <a:ext uri="{FF2B5EF4-FFF2-40B4-BE49-F238E27FC236}">
                <a16:creationId xmlns:a16="http://schemas.microsoft.com/office/drawing/2014/main" id="{447413FA-650B-4C57-A507-B9F5129BE4E3}"/>
              </a:ext>
            </a:extLst>
          </p:cNvPr>
          <p:cNvSpPr/>
          <p:nvPr/>
        </p:nvSpPr>
        <p:spPr>
          <a:xfrm>
            <a:off x="4084396" y="1134738"/>
            <a:ext cx="1800000" cy="1093265"/>
          </a:xfrm>
          <a:prstGeom prst="rect">
            <a:avLst/>
          </a:prstGeom>
          <a:solidFill>
            <a:srgbClr val="696868"/>
          </a:solidFill>
          <a:ln w="38100">
            <a:no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t" anchorCtr="0" forceAA="0" compatLnSpc="1">
            <a:prstTxWarp prst="textNoShape">
              <a:avLst/>
            </a:prstTxWarp>
            <a:noAutofit/>
          </a:bodyPr>
          <a:lstStyle/>
          <a:p>
            <a:r>
              <a:rPr lang="en-SG" sz="1000" dirty="0">
                <a:solidFill>
                  <a:schemeClr val="bg1"/>
                </a:solidFill>
                <a:latin typeface="Karla" pitchFamily="2" charset="0"/>
              </a:rPr>
              <a:t>What are the products or services that result from the activities that are undertaken? For example, number of clients served or loans extended </a:t>
            </a:r>
          </a:p>
        </p:txBody>
      </p:sp>
      <p:sp>
        <p:nvSpPr>
          <p:cNvPr id="59" name="Rectangle 58">
            <a:extLst>
              <a:ext uri="{FF2B5EF4-FFF2-40B4-BE49-F238E27FC236}">
                <a16:creationId xmlns:a16="http://schemas.microsoft.com/office/drawing/2014/main" id="{68ECCAD4-4EB3-4ACA-BB34-86C78B1F2146}"/>
              </a:ext>
            </a:extLst>
          </p:cNvPr>
          <p:cNvSpPr/>
          <p:nvPr/>
        </p:nvSpPr>
        <p:spPr>
          <a:xfrm>
            <a:off x="5977005" y="1134738"/>
            <a:ext cx="1800000" cy="1093265"/>
          </a:xfrm>
          <a:prstGeom prst="rect">
            <a:avLst/>
          </a:prstGeom>
          <a:solidFill>
            <a:srgbClr val="696868"/>
          </a:solidFill>
          <a:ln w="38100">
            <a:no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t" anchorCtr="0" forceAA="0" compatLnSpc="1">
            <a:prstTxWarp prst="textNoShape">
              <a:avLst/>
            </a:prstTxWarp>
            <a:noAutofit/>
          </a:bodyPr>
          <a:lstStyle/>
          <a:p>
            <a:r>
              <a:rPr lang="en-SG" sz="1000" dirty="0">
                <a:solidFill>
                  <a:schemeClr val="bg1"/>
                </a:solidFill>
                <a:latin typeface="Karla" pitchFamily="2" charset="0"/>
              </a:rPr>
              <a:t>What are the changes on individuals or the environment after using the products or service? For example, increased clients household disposable income</a:t>
            </a:r>
          </a:p>
        </p:txBody>
      </p:sp>
      <p:sp>
        <p:nvSpPr>
          <p:cNvPr id="78" name="Rectangle 77">
            <a:extLst>
              <a:ext uri="{FF2B5EF4-FFF2-40B4-BE49-F238E27FC236}">
                <a16:creationId xmlns:a16="http://schemas.microsoft.com/office/drawing/2014/main" id="{1FD02FE6-EE89-4003-A2A3-6F7680B47696}"/>
              </a:ext>
            </a:extLst>
          </p:cNvPr>
          <p:cNvSpPr/>
          <p:nvPr/>
        </p:nvSpPr>
        <p:spPr>
          <a:xfrm>
            <a:off x="7860544" y="1134738"/>
            <a:ext cx="1800000" cy="1093265"/>
          </a:xfrm>
          <a:prstGeom prst="rect">
            <a:avLst/>
          </a:prstGeom>
          <a:solidFill>
            <a:srgbClr val="696868"/>
          </a:solidFill>
          <a:ln w="38100">
            <a:no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t" anchorCtr="0" forceAA="0" compatLnSpc="1">
            <a:prstTxWarp prst="textNoShape">
              <a:avLst/>
            </a:prstTxWarp>
            <a:noAutofit/>
          </a:bodyPr>
          <a:lstStyle/>
          <a:p>
            <a:r>
              <a:rPr lang="en-SG" sz="1000" dirty="0">
                <a:solidFill>
                  <a:schemeClr val="bg1"/>
                </a:solidFill>
                <a:latin typeface="Karla" pitchFamily="2" charset="0"/>
              </a:rPr>
              <a:t>What are the change, on society or environment that follow from outcomes that have been achieved? For example, poverty reduction in a geographical area</a:t>
            </a:r>
          </a:p>
        </p:txBody>
      </p:sp>
      <p:cxnSp>
        <p:nvCxnSpPr>
          <p:cNvPr id="9" name="Straight Arrow Connector 8">
            <a:extLst>
              <a:ext uri="{FF2B5EF4-FFF2-40B4-BE49-F238E27FC236}">
                <a16:creationId xmlns:a16="http://schemas.microsoft.com/office/drawing/2014/main" id="{023AE97A-ACE5-4965-9F59-30C967F8E36B}"/>
              </a:ext>
            </a:extLst>
          </p:cNvPr>
          <p:cNvCxnSpPr>
            <a:cxnSpLocks/>
          </p:cNvCxnSpPr>
          <p:nvPr/>
        </p:nvCxnSpPr>
        <p:spPr>
          <a:xfrm flipV="1">
            <a:off x="7399286" y="509448"/>
            <a:ext cx="429532" cy="145385"/>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EA9DB441-23E5-CD41-E835-78076DBEDDA0}"/>
              </a:ext>
            </a:extLst>
          </p:cNvPr>
          <p:cNvSpPr txBox="1"/>
          <p:nvPr/>
        </p:nvSpPr>
        <p:spPr>
          <a:xfrm>
            <a:off x="317761" y="236812"/>
            <a:ext cx="5729834" cy="461665"/>
          </a:xfrm>
          <a:prstGeom prst="rect">
            <a:avLst/>
          </a:prstGeom>
          <a:noFill/>
        </p:spPr>
        <p:txBody>
          <a:bodyPr wrap="square" rtlCol="0">
            <a:spAutoFit/>
          </a:bodyPr>
          <a:lstStyle/>
          <a:p>
            <a:r>
              <a:rPr lang="en-SG" sz="2400" dirty="0">
                <a:solidFill>
                  <a:srgbClr val="A2C709"/>
                </a:solidFill>
                <a:latin typeface="Open Sans Condensed Light" panose="020B0306030504020204" pitchFamily="34" charset="0"/>
                <a:ea typeface="Open Sans Condensed Light" panose="020B0306030504020204" pitchFamily="34" charset="0"/>
                <a:cs typeface="Open Sans Condensed Light" panose="020B0306030504020204" pitchFamily="34" charset="0"/>
              </a:rPr>
              <a:t>DEVELOP YOUR OWN THEORY OF CHANGE (</a:t>
            </a:r>
            <a:r>
              <a:rPr lang="en-SG" sz="2400" dirty="0" err="1">
                <a:solidFill>
                  <a:srgbClr val="A2C709"/>
                </a:solidFill>
                <a:latin typeface="Open Sans Condensed Light" panose="020B0306030504020204" pitchFamily="34" charset="0"/>
                <a:ea typeface="Open Sans Condensed Light" panose="020B0306030504020204" pitchFamily="34" charset="0"/>
                <a:cs typeface="Open Sans Condensed Light" panose="020B0306030504020204" pitchFamily="34" charset="0"/>
              </a:rPr>
              <a:t>ToC</a:t>
            </a:r>
            <a:r>
              <a:rPr lang="en-SG" sz="2400" dirty="0">
                <a:solidFill>
                  <a:srgbClr val="A2C709"/>
                </a:solidFill>
                <a:latin typeface="Open Sans Condensed Light" panose="020B0306030504020204" pitchFamily="34" charset="0"/>
                <a:ea typeface="Open Sans Condensed Light" panose="020B0306030504020204" pitchFamily="34" charset="0"/>
                <a:cs typeface="Open Sans Condensed Light" panose="020B0306030504020204" pitchFamily="34" charset="0"/>
              </a:rPr>
              <a:t>)</a:t>
            </a:r>
          </a:p>
        </p:txBody>
      </p:sp>
      <p:sp>
        <p:nvSpPr>
          <p:cNvPr id="12" name="Rectangle 11">
            <a:extLst>
              <a:ext uri="{FF2B5EF4-FFF2-40B4-BE49-F238E27FC236}">
                <a16:creationId xmlns:a16="http://schemas.microsoft.com/office/drawing/2014/main" id="{61C7E97D-0F4A-9CB4-E7C5-2FBA15DAD7AC}"/>
              </a:ext>
            </a:extLst>
          </p:cNvPr>
          <p:cNvSpPr/>
          <p:nvPr/>
        </p:nvSpPr>
        <p:spPr>
          <a:xfrm>
            <a:off x="6439851" y="75658"/>
            <a:ext cx="3220693" cy="622891"/>
          </a:xfrm>
          <a:prstGeom prst="rect">
            <a:avLst/>
          </a:prstGeom>
          <a:solidFill>
            <a:schemeClr val="bg1">
              <a:lumMod val="95000"/>
            </a:schemeClr>
          </a:solidFill>
          <a:ln w="12700">
            <a:solidFill>
              <a:srgbClr val="F12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GB" sz="1000" dirty="0">
                <a:solidFill>
                  <a:srgbClr val="696868"/>
                </a:solidFill>
                <a:latin typeface="Karla" pitchFamily="2" charset="0"/>
                <a:ea typeface="Karla" pitchFamily="2" charset="0"/>
              </a:rPr>
              <a:t>Include only the most essential data – use the Impact Model + Customer Promise Sheet for guidance.</a:t>
            </a:r>
          </a:p>
        </p:txBody>
      </p:sp>
      <p:pic>
        <p:nvPicPr>
          <p:cNvPr id="13" name="Picture 12">
            <a:extLst>
              <a:ext uri="{FF2B5EF4-FFF2-40B4-BE49-F238E27FC236}">
                <a16:creationId xmlns:a16="http://schemas.microsoft.com/office/drawing/2014/main" id="{E8382A71-F4E7-04AA-6C7F-9D45ADC0CB13}"/>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2703" b="93612" l="9361" r="94521">
                        <a14:foregroundMark x1="57078" y1="10319" x2="18950" y2="60688"/>
                        <a14:foregroundMark x1="18950" y1="60688" x2="73288" y2="82310"/>
                        <a14:foregroundMark x1="73288" y1="82310" x2="88128" y2="22359"/>
                        <a14:foregroundMark x1="88128" y1="22359" x2="37900" y2="61179"/>
                        <a14:foregroundMark x1="37900" y1="61179" x2="53881" y2="35135"/>
                        <a14:foregroundMark x1="40183" y1="29975" x2="23744" y2="23587"/>
                        <a14:foregroundMark x1="39498" y1="15233" x2="18037" y2="16216"/>
                        <a14:foregroundMark x1="66667" y1="11057" x2="39726" y2="10074"/>
                        <a14:foregroundMark x1="76712" y1="13759" x2="63470" y2="21867"/>
                        <a14:foregroundMark x1="63014" y1="18673" x2="43607" y2="31204"/>
                        <a14:foregroundMark x1="51598" y1="18919" x2="35616" y2="32432"/>
                        <a14:foregroundMark x1="43151" y1="16462" x2="21689" y2="34889"/>
                        <a14:foregroundMark x1="50228" y1="26290" x2="31050" y2="32924"/>
                        <a14:foregroundMark x1="48858" y1="20147" x2="34247" y2="27518"/>
                        <a14:foregroundMark x1="55708" y1="23833" x2="40183" y2="41032"/>
                        <a14:foregroundMark x1="70548" y1="20885" x2="60959" y2="44472"/>
                        <a14:foregroundMark x1="79909" y1="25799" x2="74658" y2="48894"/>
                        <a14:foregroundMark x1="75571" y1="25061" x2="69635" y2="49877"/>
                        <a14:foregroundMark x1="68950" y1="28256" x2="56849" y2="50123"/>
                        <a14:foregroundMark x1="61644" y1="27518" x2="45890" y2="46929"/>
                        <a14:foregroundMark x1="61644" y1="23833" x2="50000" y2="32678"/>
                        <a14:foregroundMark x1="66667" y1="21376" x2="44521" y2="33415"/>
                        <a14:foregroundMark x1="80822" y1="19410" x2="69406" y2="34644"/>
                        <a14:foregroundMark x1="78539" y1="18919" x2="80822" y2="51597"/>
                        <a14:foregroundMark x1="87215" y1="43980" x2="89041" y2="68059"/>
                        <a14:foregroundMark x1="79224" y1="48649" x2="79224" y2="82064"/>
                        <a14:foregroundMark x1="71233" y1="50860" x2="68493" y2="78870"/>
                        <a14:foregroundMark x1="85845" y1="44717" x2="83790" y2="76167"/>
                        <a14:foregroundMark x1="73059" y1="65356" x2="68493" y2="80590"/>
                        <a14:foregroundMark x1="47260" y1="65356" x2="44977" y2="77641"/>
                        <a14:foregroundMark x1="22146" y1="33661" x2="64612" y2="78624"/>
                        <a14:foregroundMark x1="64612" y1="78624" x2="64612" y2="78624"/>
                        <a14:foregroundMark x1="69863" y1="85504" x2="35160" y2="85749"/>
                        <a14:foregroundMark x1="54110" y1="80344" x2="32420" y2="82555"/>
                        <a14:foregroundMark x1="46575" y1="78133" x2="24201" y2="32432"/>
                        <a14:foregroundMark x1="22831" y1="33661" x2="22603" y2="69042"/>
                        <a14:foregroundMark x1="20091" y1="65848" x2="27854" y2="81081"/>
                        <a14:foregroundMark x1="27169" y1="80344" x2="50228" y2="80098"/>
                        <a14:foregroundMark x1="87671" y1="24079" x2="87671" y2="51106"/>
                        <a14:foregroundMark x1="86073" y1="15233" x2="74201" y2="11302"/>
                        <a14:foregroundMark x1="77626" y1="7371" x2="45434" y2="8354"/>
                        <a14:foregroundMark x1="88813" y1="79115" x2="31507" y2="93612"/>
                        <a14:foregroundMark x1="31507" y1="93612" x2="18037" y2="72727"/>
                        <a14:foregroundMark x1="93379" y1="20393" x2="90183" y2="83047"/>
                        <a14:foregroundMark x1="90183" y1="83047" x2="86301" y2="89189"/>
                        <a14:foregroundMark x1="80594" y1="2948" x2="36758" y2="7617"/>
                        <a14:foregroundMark x1="93151" y1="14005" x2="94521" y2="89189"/>
                      </a14:backgroundRemoval>
                    </a14:imgEffect>
                  </a14:imgLayer>
                </a14:imgProps>
              </a:ext>
            </a:extLst>
          </a:blip>
          <a:stretch>
            <a:fillRect/>
          </a:stretch>
        </p:blipFill>
        <p:spPr>
          <a:xfrm>
            <a:off x="6518418" y="214577"/>
            <a:ext cx="428692" cy="398352"/>
          </a:xfrm>
          <a:prstGeom prst="rect">
            <a:avLst/>
          </a:prstGeom>
        </p:spPr>
      </p:pic>
      <p:sp>
        <p:nvSpPr>
          <p:cNvPr id="14" name="Rectangle 13">
            <a:extLst>
              <a:ext uri="{FF2B5EF4-FFF2-40B4-BE49-F238E27FC236}">
                <a16:creationId xmlns:a16="http://schemas.microsoft.com/office/drawing/2014/main" id="{5D1F8491-5C5F-B398-D3BB-544AA5870A5A}"/>
              </a:ext>
            </a:extLst>
          </p:cNvPr>
          <p:cNvSpPr/>
          <p:nvPr/>
        </p:nvSpPr>
        <p:spPr>
          <a:xfrm>
            <a:off x="310350" y="755359"/>
            <a:ext cx="1800000" cy="382720"/>
          </a:xfrm>
          <a:prstGeom prst="rect">
            <a:avLst/>
          </a:prstGeom>
          <a:solidFill>
            <a:srgbClr val="3E3E3C"/>
          </a:soli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r>
              <a:rPr lang="en-GB" sz="1400" dirty="0">
                <a:solidFill>
                  <a:schemeClr val="bg1"/>
                </a:solidFill>
                <a:latin typeface="Open Sans Condensed Light" panose="020B0306030504020204" pitchFamily="34" charset="0"/>
                <a:ea typeface="Open Sans Condensed Light" panose="020B0306030504020204" pitchFamily="34" charset="0"/>
                <a:cs typeface="Open Sans Condensed Light" panose="020B0306030504020204" pitchFamily="34" charset="0"/>
              </a:rPr>
              <a:t>INPUT</a:t>
            </a:r>
          </a:p>
        </p:txBody>
      </p:sp>
      <p:sp>
        <p:nvSpPr>
          <p:cNvPr id="16" name="Rectangle 15">
            <a:extLst>
              <a:ext uri="{FF2B5EF4-FFF2-40B4-BE49-F238E27FC236}">
                <a16:creationId xmlns:a16="http://schemas.microsoft.com/office/drawing/2014/main" id="{2FABFE92-8E81-B06E-13A1-DD0F980F8490}"/>
              </a:ext>
            </a:extLst>
          </p:cNvPr>
          <p:cNvSpPr/>
          <p:nvPr/>
        </p:nvSpPr>
        <p:spPr>
          <a:xfrm>
            <a:off x="2197898" y="755359"/>
            <a:ext cx="1800000" cy="382720"/>
          </a:xfrm>
          <a:prstGeom prst="rect">
            <a:avLst/>
          </a:prstGeom>
          <a:solidFill>
            <a:srgbClr val="3E3E3C"/>
          </a:soli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r>
              <a:rPr lang="en-GB" sz="1400" dirty="0">
                <a:solidFill>
                  <a:schemeClr val="bg1"/>
                </a:solidFill>
                <a:latin typeface="Open Sans Condensed Light" panose="020B0306030504020204" pitchFamily="34" charset="0"/>
                <a:ea typeface="Open Sans Condensed Light" panose="020B0306030504020204" pitchFamily="34" charset="0"/>
                <a:cs typeface="Open Sans Condensed Light" panose="020B0306030504020204" pitchFamily="34" charset="0"/>
              </a:rPr>
              <a:t>ACTIVITIES</a:t>
            </a:r>
          </a:p>
        </p:txBody>
      </p:sp>
      <p:sp>
        <p:nvSpPr>
          <p:cNvPr id="17" name="Rectangle 16">
            <a:extLst>
              <a:ext uri="{FF2B5EF4-FFF2-40B4-BE49-F238E27FC236}">
                <a16:creationId xmlns:a16="http://schemas.microsoft.com/office/drawing/2014/main" id="{9BFAA10B-AE9A-B477-73D2-8CF023A7B297}"/>
              </a:ext>
            </a:extLst>
          </p:cNvPr>
          <p:cNvSpPr/>
          <p:nvPr/>
        </p:nvSpPr>
        <p:spPr>
          <a:xfrm>
            <a:off x="4084396" y="755359"/>
            <a:ext cx="1800000" cy="382720"/>
          </a:xfrm>
          <a:prstGeom prst="rect">
            <a:avLst/>
          </a:prstGeom>
          <a:solidFill>
            <a:srgbClr val="3E3E3C"/>
          </a:soli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r>
              <a:rPr lang="en-GB" sz="1400" dirty="0">
                <a:solidFill>
                  <a:schemeClr val="bg1"/>
                </a:solidFill>
                <a:latin typeface="Open Sans Condensed Light" panose="020B0306030504020204" pitchFamily="34" charset="0"/>
                <a:ea typeface="Open Sans Condensed Light" panose="020B0306030504020204" pitchFamily="34" charset="0"/>
                <a:cs typeface="Open Sans Condensed Light" panose="020B0306030504020204" pitchFamily="34" charset="0"/>
              </a:rPr>
              <a:t>OUTPUT</a:t>
            </a:r>
          </a:p>
        </p:txBody>
      </p:sp>
      <p:sp>
        <p:nvSpPr>
          <p:cNvPr id="18" name="Rectangle 17">
            <a:extLst>
              <a:ext uri="{FF2B5EF4-FFF2-40B4-BE49-F238E27FC236}">
                <a16:creationId xmlns:a16="http://schemas.microsoft.com/office/drawing/2014/main" id="{C4BF4128-2821-4000-551E-F11C8738209D}"/>
              </a:ext>
            </a:extLst>
          </p:cNvPr>
          <p:cNvSpPr/>
          <p:nvPr/>
        </p:nvSpPr>
        <p:spPr>
          <a:xfrm>
            <a:off x="5972996" y="755359"/>
            <a:ext cx="1800000" cy="382720"/>
          </a:xfrm>
          <a:prstGeom prst="rect">
            <a:avLst/>
          </a:prstGeom>
          <a:solidFill>
            <a:srgbClr val="3E3E3C"/>
          </a:soli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r>
              <a:rPr lang="en-GB" sz="1400" dirty="0">
                <a:solidFill>
                  <a:schemeClr val="bg1"/>
                </a:solidFill>
                <a:latin typeface="Open Sans Condensed Light" panose="020B0306030504020204" pitchFamily="34" charset="0"/>
                <a:ea typeface="Open Sans Condensed Light" panose="020B0306030504020204" pitchFamily="34" charset="0"/>
                <a:cs typeface="Open Sans Condensed Light" panose="020B0306030504020204" pitchFamily="34" charset="0"/>
              </a:rPr>
              <a:t>OUTCOME</a:t>
            </a:r>
          </a:p>
        </p:txBody>
      </p:sp>
      <p:sp>
        <p:nvSpPr>
          <p:cNvPr id="19" name="Rectangle 18">
            <a:extLst>
              <a:ext uri="{FF2B5EF4-FFF2-40B4-BE49-F238E27FC236}">
                <a16:creationId xmlns:a16="http://schemas.microsoft.com/office/drawing/2014/main" id="{A0463E0C-8370-203B-0276-345D82207958}"/>
              </a:ext>
            </a:extLst>
          </p:cNvPr>
          <p:cNvSpPr/>
          <p:nvPr/>
        </p:nvSpPr>
        <p:spPr>
          <a:xfrm>
            <a:off x="7860544" y="755359"/>
            <a:ext cx="1800000" cy="379379"/>
          </a:xfrm>
          <a:prstGeom prst="rect">
            <a:avLst/>
          </a:prstGeom>
          <a:solidFill>
            <a:srgbClr val="3E3E3C"/>
          </a:soli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r>
              <a:rPr lang="en-GB" sz="1400" dirty="0">
                <a:solidFill>
                  <a:schemeClr val="bg1"/>
                </a:solidFill>
                <a:latin typeface="Open Sans Condensed Light" panose="020B0306030504020204" pitchFamily="34" charset="0"/>
                <a:ea typeface="Open Sans Condensed Light" panose="020B0306030504020204" pitchFamily="34" charset="0"/>
                <a:cs typeface="Open Sans Condensed Light" panose="020B0306030504020204" pitchFamily="34" charset="0"/>
              </a:rPr>
              <a:t>IMPACT</a:t>
            </a:r>
            <a:endParaRPr lang="en-GB" sz="900" dirty="0">
              <a:solidFill>
                <a:schemeClr val="bg1"/>
              </a:solidFill>
              <a:latin typeface="Open Sans Condensed Light" panose="020B0306030504020204" pitchFamily="34" charset="0"/>
              <a:ea typeface="Open Sans Condensed Light" panose="020B0306030504020204" pitchFamily="34" charset="0"/>
              <a:cs typeface="Open Sans Condensed Light" panose="020B0306030504020204" pitchFamily="34" charset="0"/>
            </a:endParaRPr>
          </a:p>
        </p:txBody>
      </p:sp>
      <p:cxnSp>
        <p:nvCxnSpPr>
          <p:cNvPr id="151" name="Elbow Connector 150">
            <a:extLst>
              <a:ext uri="{FF2B5EF4-FFF2-40B4-BE49-F238E27FC236}">
                <a16:creationId xmlns:a16="http://schemas.microsoft.com/office/drawing/2014/main" id="{BFEE0DA8-F88B-F059-F437-B7630524F510}"/>
              </a:ext>
            </a:extLst>
          </p:cNvPr>
          <p:cNvCxnSpPr>
            <a:cxnSpLocks/>
            <a:endCxn id="12" idx="1"/>
          </p:cNvCxnSpPr>
          <p:nvPr/>
        </p:nvCxnSpPr>
        <p:spPr>
          <a:xfrm flipV="1">
            <a:off x="5972996" y="387104"/>
            <a:ext cx="466855" cy="386165"/>
          </a:xfrm>
          <a:prstGeom prst="bentConnector3">
            <a:avLst>
              <a:gd name="adj1" fmla="val -5961"/>
            </a:avLst>
          </a:prstGeom>
          <a:ln w="12700">
            <a:solidFill>
              <a:srgbClr val="F1222D"/>
            </a:solidFill>
            <a:tailEnd type="triangle"/>
          </a:ln>
        </p:spPr>
        <p:style>
          <a:lnRef idx="1">
            <a:schemeClr val="accent1"/>
          </a:lnRef>
          <a:fillRef idx="0">
            <a:schemeClr val="accent1"/>
          </a:fillRef>
          <a:effectRef idx="0">
            <a:schemeClr val="accent1"/>
          </a:effectRef>
          <a:fontRef idx="minor">
            <a:schemeClr val="tx1"/>
          </a:fontRef>
        </p:style>
      </p:cxnSp>
      <p:sp>
        <p:nvSpPr>
          <p:cNvPr id="15" name="Rectangle 14">
            <a:extLst>
              <a:ext uri="{FF2B5EF4-FFF2-40B4-BE49-F238E27FC236}">
                <a16:creationId xmlns:a16="http://schemas.microsoft.com/office/drawing/2014/main" id="{5CD52A07-1592-FA9A-7D88-FC50554FE749}"/>
              </a:ext>
            </a:extLst>
          </p:cNvPr>
          <p:cNvSpPr/>
          <p:nvPr/>
        </p:nvSpPr>
        <p:spPr>
          <a:xfrm>
            <a:off x="300536" y="2293783"/>
            <a:ext cx="1800000" cy="633197"/>
          </a:xfrm>
          <a:prstGeom prst="rect">
            <a:avLst/>
          </a:prstGeom>
          <a:solidFill>
            <a:schemeClr val="bg1">
              <a:lumMod val="95000"/>
            </a:schemeClr>
          </a:solidFill>
          <a:ln w="12700">
            <a:solidFill>
              <a:srgbClr val="A2C709"/>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r>
              <a:rPr lang="en-GB" sz="1000" b="1" i="1" dirty="0">
                <a:solidFill>
                  <a:srgbClr val="696868"/>
                </a:solidFill>
                <a:latin typeface="Karla" pitchFamily="2" charset="0"/>
                <a:ea typeface="Karla" pitchFamily="2" charset="0"/>
              </a:rPr>
              <a:t>(insert your indicator statements here)</a:t>
            </a:r>
            <a:endParaRPr lang="en-GB" sz="1000" i="1" dirty="0">
              <a:solidFill>
                <a:srgbClr val="696868"/>
              </a:solidFill>
              <a:latin typeface="Karla" pitchFamily="2" charset="0"/>
              <a:ea typeface="Karla" pitchFamily="2" charset="0"/>
            </a:endParaRPr>
          </a:p>
        </p:txBody>
      </p:sp>
      <p:sp>
        <p:nvSpPr>
          <p:cNvPr id="31" name="Rectangle 30">
            <a:extLst>
              <a:ext uri="{FF2B5EF4-FFF2-40B4-BE49-F238E27FC236}">
                <a16:creationId xmlns:a16="http://schemas.microsoft.com/office/drawing/2014/main" id="{1EC857F6-3D1A-1404-E6E2-7544B6009B6B}"/>
              </a:ext>
            </a:extLst>
          </p:cNvPr>
          <p:cNvSpPr/>
          <p:nvPr/>
        </p:nvSpPr>
        <p:spPr>
          <a:xfrm>
            <a:off x="2187394" y="2293783"/>
            <a:ext cx="1800000" cy="633197"/>
          </a:xfrm>
          <a:prstGeom prst="rect">
            <a:avLst/>
          </a:prstGeom>
          <a:solidFill>
            <a:schemeClr val="bg1">
              <a:lumMod val="95000"/>
            </a:schemeClr>
          </a:solidFill>
          <a:ln w="12700">
            <a:solidFill>
              <a:srgbClr val="A2C709"/>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r>
              <a:rPr lang="en-GB" sz="1000" b="1" i="1" dirty="0">
                <a:solidFill>
                  <a:srgbClr val="696868"/>
                </a:solidFill>
                <a:latin typeface="Karla" pitchFamily="2" charset="0"/>
                <a:ea typeface="Karla" pitchFamily="2" charset="0"/>
              </a:rPr>
              <a:t>(insert your indicator statements here)</a:t>
            </a:r>
            <a:endParaRPr lang="en-GB" sz="1000" i="1" dirty="0">
              <a:solidFill>
                <a:srgbClr val="696868"/>
              </a:solidFill>
              <a:latin typeface="Karla" pitchFamily="2" charset="0"/>
              <a:ea typeface="Karla" pitchFamily="2" charset="0"/>
            </a:endParaRPr>
          </a:p>
        </p:txBody>
      </p:sp>
      <p:sp>
        <p:nvSpPr>
          <p:cNvPr id="32" name="Rectangle 31">
            <a:extLst>
              <a:ext uri="{FF2B5EF4-FFF2-40B4-BE49-F238E27FC236}">
                <a16:creationId xmlns:a16="http://schemas.microsoft.com/office/drawing/2014/main" id="{D7188862-B051-D32F-73CC-5E732BDDEF38}"/>
              </a:ext>
            </a:extLst>
          </p:cNvPr>
          <p:cNvSpPr/>
          <p:nvPr/>
        </p:nvSpPr>
        <p:spPr>
          <a:xfrm>
            <a:off x="4088765" y="2293784"/>
            <a:ext cx="1800000" cy="609074"/>
          </a:xfrm>
          <a:prstGeom prst="rect">
            <a:avLst/>
          </a:prstGeom>
          <a:solidFill>
            <a:schemeClr val="bg1">
              <a:lumMod val="95000"/>
            </a:schemeClr>
          </a:solidFill>
          <a:ln w="12700">
            <a:solidFill>
              <a:srgbClr val="A2C709"/>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r>
              <a:rPr lang="en-GB" sz="1000" b="1" i="1" dirty="0">
                <a:solidFill>
                  <a:srgbClr val="696868"/>
                </a:solidFill>
                <a:latin typeface="Karla" pitchFamily="2" charset="0"/>
                <a:ea typeface="Karla" pitchFamily="2" charset="0"/>
              </a:rPr>
              <a:t>(insert your indicator statements here)</a:t>
            </a:r>
            <a:endParaRPr lang="en-GB" sz="1000" i="1" dirty="0">
              <a:solidFill>
                <a:srgbClr val="696868"/>
              </a:solidFill>
              <a:latin typeface="Karla" pitchFamily="2" charset="0"/>
              <a:ea typeface="Karla" pitchFamily="2" charset="0"/>
            </a:endParaRPr>
          </a:p>
        </p:txBody>
      </p:sp>
      <p:sp>
        <p:nvSpPr>
          <p:cNvPr id="35" name="Rectangle 34">
            <a:extLst>
              <a:ext uri="{FF2B5EF4-FFF2-40B4-BE49-F238E27FC236}">
                <a16:creationId xmlns:a16="http://schemas.microsoft.com/office/drawing/2014/main" id="{F2A0B21B-AC37-9A90-239B-3CC51094363F}"/>
              </a:ext>
            </a:extLst>
          </p:cNvPr>
          <p:cNvSpPr/>
          <p:nvPr/>
        </p:nvSpPr>
        <p:spPr>
          <a:xfrm>
            <a:off x="5990136" y="2293784"/>
            <a:ext cx="1800000" cy="609074"/>
          </a:xfrm>
          <a:prstGeom prst="rect">
            <a:avLst/>
          </a:prstGeom>
          <a:solidFill>
            <a:schemeClr val="bg1">
              <a:lumMod val="95000"/>
            </a:schemeClr>
          </a:solidFill>
          <a:ln w="12700">
            <a:solidFill>
              <a:srgbClr val="A2C709"/>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r>
              <a:rPr lang="en-GB" sz="1000" b="1" i="1" dirty="0">
                <a:solidFill>
                  <a:srgbClr val="696868"/>
                </a:solidFill>
                <a:latin typeface="Karla" pitchFamily="2" charset="0"/>
                <a:ea typeface="Karla" pitchFamily="2" charset="0"/>
              </a:rPr>
              <a:t>(insert your indicator statements here)</a:t>
            </a:r>
            <a:endParaRPr lang="en-GB" sz="1000" i="1" dirty="0">
              <a:solidFill>
                <a:srgbClr val="696868"/>
              </a:solidFill>
              <a:latin typeface="Karla" pitchFamily="2" charset="0"/>
              <a:ea typeface="Karla" pitchFamily="2" charset="0"/>
            </a:endParaRPr>
          </a:p>
        </p:txBody>
      </p:sp>
      <p:sp>
        <p:nvSpPr>
          <p:cNvPr id="36" name="Rectangle 35">
            <a:extLst>
              <a:ext uri="{FF2B5EF4-FFF2-40B4-BE49-F238E27FC236}">
                <a16:creationId xmlns:a16="http://schemas.microsoft.com/office/drawing/2014/main" id="{E0D68E6C-B58F-2867-1A16-F92190451298}"/>
              </a:ext>
            </a:extLst>
          </p:cNvPr>
          <p:cNvSpPr/>
          <p:nvPr/>
        </p:nvSpPr>
        <p:spPr>
          <a:xfrm>
            <a:off x="7862479" y="2293784"/>
            <a:ext cx="1800000" cy="609074"/>
          </a:xfrm>
          <a:prstGeom prst="rect">
            <a:avLst/>
          </a:prstGeom>
          <a:solidFill>
            <a:schemeClr val="bg1">
              <a:lumMod val="95000"/>
            </a:schemeClr>
          </a:solidFill>
          <a:ln w="12700">
            <a:solidFill>
              <a:srgbClr val="A2C709"/>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r>
              <a:rPr lang="en-GB" sz="1000" b="1" i="1" dirty="0">
                <a:solidFill>
                  <a:srgbClr val="696868"/>
                </a:solidFill>
                <a:latin typeface="Karla" pitchFamily="2" charset="0"/>
                <a:ea typeface="Karla" pitchFamily="2" charset="0"/>
              </a:rPr>
              <a:t>(insert your indicator statements here)</a:t>
            </a:r>
            <a:endParaRPr lang="en-GB" sz="1000" i="1" dirty="0">
              <a:solidFill>
                <a:srgbClr val="696868"/>
              </a:solidFill>
              <a:latin typeface="Karla" pitchFamily="2" charset="0"/>
              <a:ea typeface="Karla" pitchFamily="2" charset="0"/>
            </a:endParaRPr>
          </a:p>
        </p:txBody>
      </p:sp>
      <p:sp>
        <p:nvSpPr>
          <p:cNvPr id="40" name="Rectangle 39">
            <a:extLst>
              <a:ext uri="{FF2B5EF4-FFF2-40B4-BE49-F238E27FC236}">
                <a16:creationId xmlns:a16="http://schemas.microsoft.com/office/drawing/2014/main" id="{D2E040BB-A888-6F3C-7383-EEA122A91F09}"/>
              </a:ext>
            </a:extLst>
          </p:cNvPr>
          <p:cNvSpPr/>
          <p:nvPr/>
        </p:nvSpPr>
        <p:spPr>
          <a:xfrm>
            <a:off x="1231472" y="3967341"/>
            <a:ext cx="1812604" cy="1283568"/>
          </a:xfrm>
          <a:prstGeom prst="rect">
            <a:avLst/>
          </a:prstGeom>
          <a:solidFill>
            <a:schemeClr val="bg1">
              <a:lumMod val="85000"/>
            </a:schemeClr>
          </a:solidFill>
          <a:ln w="381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216000" rIns="68580" bIns="34290" numCol="1" spcCol="0" rtlCol="0" fromWordArt="0" anchor="t" anchorCtr="0" forceAA="0" compatLnSpc="1">
            <a:prstTxWarp prst="textNoShape">
              <a:avLst/>
            </a:prstTxWarp>
            <a:noAutofit/>
          </a:bodyPr>
          <a:lstStyle/>
          <a:p>
            <a:r>
              <a:rPr lang="en-GB" sz="1000" dirty="0">
                <a:solidFill>
                  <a:srgbClr val="3E3E3C"/>
                </a:solidFill>
                <a:latin typeface="Karla" pitchFamily="2" charset="0"/>
              </a:rPr>
              <a:t>What are the</a:t>
            </a:r>
            <a:r>
              <a:rPr lang="en-SG" sz="1000" dirty="0">
                <a:solidFill>
                  <a:srgbClr val="3E3E3C"/>
                </a:solidFill>
                <a:latin typeface="Karla" pitchFamily="2" charset="0"/>
              </a:rPr>
              <a:t> assumptions that you have made? For example, MFI consists of staff who carry the know-how of marketing strategy  </a:t>
            </a:r>
            <a:endParaRPr lang="en-GB" sz="1000" dirty="0">
              <a:solidFill>
                <a:srgbClr val="3E3E3C"/>
              </a:solidFill>
              <a:latin typeface="Karla" pitchFamily="2" charset="0"/>
            </a:endParaRPr>
          </a:p>
        </p:txBody>
      </p:sp>
      <p:sp>
        <p:nvSpPr>
          <p:cNvPr id="46" name="Rectangle: Rounded Corners 62">
            <a:extLst>
              <a:ext uri="{FF2B5EF4-FFF2-40B4-BE49-F238E27FC236}">
                <a16:creationId xmlns:a16="http://schemas.microsoft.com/office/drawing/2014/main" id="{3128492E-B718-6E81-62B9-0D8BB6D55637}"/>
              </a:ext>
            </a:extLst>
          </p:cNvPr>
          <p:cNvSpPr/>
          <p:nvPr/>
        </p:nvSpPr>
        <p:spPr>
          <a:xfrm>
            <a:off x="1244857" y="3838156"/>
            <a:ext cx="1801543" cy="330306"/>
          </a:xfrm>
          <a:prstGeom prst="roundRect">
            <a:avLst>
              <a:gd name="adj" fmla="val 50000"/>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solidFill>
                  <a:srgbClr val="3E3E3C"/>
                </a:solidFill>
                <a:latin typeface="Karla" pitchFamily="2" charset="0"/>
                <a:ea typeface="Karla" pitchFamily="2" charset="0"/>
              </a:rPr>
              <a:t>Assumptions</a:t>
            </a:r>
          </a:p>
          <a:p>
            <a:pPr algn="ctr"/>
            <a:r>
              <a:rPr lang="en-GB" sz="1000" dirty="0">
                <a:solidFill>
                  <a:srgbClr val="3E3E3C"/>
                </a:solidFill>
                <a:latin typeface="Karla" pitchFamily="2" charset="0"/>
                <a:ea typeface="Karla" pitchFamily="2" charset="0"/>
              </a:rPr>
              <a:t>(input – activities)</a:t>
            </a:r>
          </a:p>
        </p:txBody>
      </p:sp>
      <p:sp>
        <p:nvSpPr>
          <p:cNvPr id="43" name="Rectangle 42">
            <a:extLst>
              <a:ext uri="{FF2B5EF4-FFF2-40B4-BE49-F238E27FC236}">
                <a16:creationId xmlns:a16="http://schemas.microsoft.com/office/drawing/2014/main" id="{C7FC3425-3AAC-28CA-C2DF-3E94769BE101}"/>
              </a:ext>
            </a:extLst>
          </p:cNvPr>
          <p:cNvSpPr/>
          <p:nvPr/>
        </p:nvSpPr>
        <p:spPr>
          <a:xfrm>
            <a:off x="3139320" y="3967341"/>
            <a:ext cx="1812604" cy="1283568"/>
          </a:xfrm>
          <a:prstGeom prst="rect">
            <a:avLst/>
          </a:prstGeom>
          <a:solidFill>
            <a:schemeClr val="bg1">
              <a:lumMod val="85000"/>
            </a:schemeClr>
          </a:solidFill>
          <a:ln w="381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216000" rIns="68580" bIns="34290" numCol="1" spcCol="0" rtlCol="0" fromWordArt="0" anchor="t" anchorCtr="0" forceAA="0" compatLnSpc="1">
            <a:prstTxWarp prst="textNoShape">
              <a:avLst/>
            </a:prstTxWarp>
            <a:noAutofit/>
          </a:bodyPr>
          <a:lstStyle/>
          <a:p>
            <a:r>
              <a:rPr lang="en-GB" sz="1000" dirty="0">
                <a:solidFill>
                  <a:srgbClr val="3E3E3C"/>
                </a:solidFill>
                <a:latin typeface="Karla" pitchFamily="2" charset="0"/>
              </a:rPr>
              <a:t>What are the</a:t>
            </a:r>
            <a:r>
              <a:rPr lang="en-SG" sz="1000" dirty="0">
                <a:solidFill>
                  <a:srgbClr val="3E3E3C"/>
                </a:solidFill>
                <a:latin typeface="Karla" pitchFamily="2" charset="0"/>
              </a:rPr>
              <a:t> assumptions that you have made? For example, there is a huge demand for loans</a:t>
            </a:r>
            <a:endParaRPr lang="en-GB" sz="1000" dirty="0">
              <a:solidFill>
                <a:srgbClr val="3E3E3C"/>
              </a:solidFill>
              <a:latin typeface="Karla" pitchFamily="2" charset="0"/>
            </a:endParaRPr>
          </a:p>
        </p:txBody>
      </p:sp>
      <p:sp>
        <p:nvSpPr>
          <p:cNvPr id="48" name="Rectangle: Rounded Corners 62">
            <a:extLst>
              <a:ext uri="{FF2B5EF4-FFF2-40B4-BE49-F238E27FC236}">
                <a16:creationId xmlns:a16="http://schemas.microsoft.com/office/drawing/2014/main" id="{1B38B52C-0214-036E-0671-CAEE5B59D814}"/>
              </a:ext>
            </a:extLst>
          </p:cNvPr>
          <p:cNvSpPr/>
          <p:nvPr/>
        </p:nvSpPr>
        <p:spPr>
          <a:xfrm>
            <a:off x="3135989" y="3838156"/>
            <a:ext cx="1801543" cy="330306"/>
          </a:xfrm>
          <a:prstGeom prst="roundRect">
            <a:avLst>
              <a:gd name="adj" fmla="val 50000"/>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solidFill>
                  <a:srgbClr val="3E3E3C"/>
                </a:solidFill>
                <a:latin typeface="Karla" pitchFamily="2" charset="0"/>
                <a:ea typeface="Karla" pitchFamily="2" charset="0"/>
              </a:rPr>
              <a:t>Assumptions</a:t>
            </a:r>
          </a:p>
          <a:p>
            <a:pPr algn="ctr"/>
            <a:r>
              <a:rPr lang="en-GB" sz="1000" dirty="0">
                <a:solidFill>
                  <a:srgbClr val="3E3E3C"/>
                </a:solidFill>
                <a:latin typeface="Karla" pitchFamily="2" charset="0"/>
                <a:ea typeface="Karla" pitchFamily="2" charset="0"/>
              </a:rPr>
              <a:t>(activities-output)</a:t>
            </a:r>
          </a:p>
        </p:txBody>
      </p:sp>
      <p:sp>
        <p:nvSpPr>
          <p:cNvPr id="44" name="Rectangle 43">
            <a:extLst>
              <a:ext uri="{FF2B5EF4-FFF2-40B4-BE49-F238E27FC236}">
                <a16:creationId xmlns:a16="http://schemas.microsoft.com/office/drawing/2014/main" id="{E641498F-255A-F441-E287-F26A34F046C0}"/>
              </a:ext>
            </a:extLst>
          </p:cNvPr>
          <p:cNvSpPr/>
          <p:nvPr/>
        </p:nvSpPr>
        <p:spPr>
          <a:xfrm>
            <a:off x="5038756" y="3967341"/>
            <a:ext cx="1812604" cy="1283568"/>
          </a:xfrm>
          <a:prstGeom prst="rect">
            <a:avLst/>
          </a:prstGeom>
          <a:solidFill>
            <a:schemeClr val="bg1">
              <a:lumMod val="85000"/>
            </a:schemeClr>
          </a:solidFill>
          <a:ln w="381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216000" rIns="68580" bIns="34290" numCol="1" spcCol="0" rtlCol="0" fromWordArt="0" anchor="t" anchorCtr="0" forceAA="0" compatLnSpc="1">
            <a:prstTxWarp prst="textNoShape">
              <a:avLst/>
            </a:prstTxWarp>
            <a:noAutofit/>
          </a:bodyPr>
          <a:lstStyle/>
          <a:p>
            <a:r>
              <a:rPr lang="en-GB" sz="1000" dirty="0">
                <a:solidFill>
                  <a:srgbClr val="3E3E3C"/>
                </a:solidFill>
                <a:latin typeface="Karla" pitchFamily="2" charset="0"/>
              </a:rPr>
              <a:t>What are the</a:t>
            </a:r>
            <a:r>
              <a:rPr lang="en-SG" sz="1000" dirty="0">
                <a:solidFill>
                  <a:srgbClr val="3E3E3C"/>
                </a:solidFill>
                <a:latin typeface="Karla" pitchFamily="2" charset="0"/>
              </a:rPr>
              <a:t> assumptions that you have made? For example, households have financial literacy </a:t>
            </a:r>
            <a:endParaRPr lang="en-GB" sz="1000" dirty="0">
              <a:solidFill>
                <a:srgbClr val="3E3E3C"/>
              </a:solidFill>
              <a:latin typeface="Karla" pitchFamily="2" charset="0"/>
            </a:endParaRPr>
          </a:p>
        </p:txBody>
      </p:sp>
      <p:sp>
        <p:nvSpPr>
          <p:cNvPr id="49" name="Rectangle: Rounded Corners 62">
            <a:extLst>
              <a:ext uri="{FF2B5EF4-FFF2-40B4-BE49-F238E27FC236}">
                <a16:creationId xmlns:a16="http://schemas.microsoft.com/office/drawing/2014/main" id="{D6D567C1-D23A-E154-5222-648F42B2DED4}"/>
              </a:ext>
            </a:extLst>
          </p:cNvPr>
          <p:cNvSpPr/>
          <p:nvPr/>
        </p:nvSpPr>
        <p:spPr>
          <a:xfrm>
            <a:off x="5036547" y="3838156"/>
            <a:ext cx="1801543" cy="330306"/>
          </a:xfrm>
          <a:prstGeom prst="roundRect">
            <a:avLst>
              <a:gd name="adj" fmla="val 50000"/>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solidFill>
                  <a:srgbClr val="3E3E3C"/>
                </a:solidFill>
                <a:latin typeface="Karla" pitchFamily="2" charset="0"/>
                <a:ea typeface="Karla" pitchFamily="2" charset="0"/>
              </a:rPr>
              <a:t>Assumptions</a:t>
            </a:r>
          </a:p>
          <a:p>
            <a:pPr algn="ctr"/>
            <a:r>
              <a:rPr lang="en-GB" sz="1000" dirty="0">
                <a:solidFill>
                  <a:srgbClr val="3E3E3C"/>
                </a:solidFill>
                <a:latin typeface="Karla" pitchFamily="2" charset="0"/>
                <a:ea typeface="Karla" pitchFamily="2" charset="0"/>
              </a:rPr>
              <a:t>(output-outcome)</a:t>
            </a:r>
          </a:p>
        </p:txBody>
      </p:sp>
      <p:sp>
        <p:nvSpPr>
          <p:cNvPr id="45" name="Rectangle 44">
            <a:extLst>
              <a:ext uri="{FF2B5EF4-FFF2-40B4-BE49-F238E27FC236}">
                <a16:creationId xmlns:a16="http://schemas.microsoft.com/office/drawing/2014/main" id="{639B4FB0-5329-255D-D9BE-54570BC8570F}"/>
              </a:ext>
            </a:extLst>
          </p:cNvPr>
          <p:cNvSpPr/>
          <p:nvPr/>
        </p:nvSpPr>
        <p:spPr>
          <a:xfrm>
            <a:off x="6928765" y="3967341"/>
            <a:ext cx="1796204" cy="1283568"/>
          </a:xfrm>
          <a:prstGeom prst="rect">
            <a:avLst/>
          </a:prstGeom>
          <a:solidFill>
            <a:schemeClr val="bg1">
              <a:lumMod val="85000"/>
            </a:schemeClr>
          </a:solidFill>
          <a:ln w="381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216000" rIns="68580" bIns="34290" numCol="1" spcCol="0" rtlCol="0" fromWordArt="0" anchor="t" anchorCtr="0" forceAA="0" compatLnSpc="1">
            <a:prstTxWarp prst="textNoShape">
              <a:avLst/>
            </a:prstTxWarp>
            <a:noAutofit/>
          </a:bodyPr>
          <a:lstStyle/>
          <a:p>
            <a:r>
              <a:rPr lang="en-GB" sz="1000" dirty="0">
                <a:solidFill>
                  <a:srgbClr val="3E3E3C"/>
                </a:solidFill>
                <a:latin typeface="Karla" pitchFamily="2" charset="0"/>
              </a:rPr>
              <a:t>What are the</a:t>
            </a:r>
            <a:r>
              <a:rPr lang="en-SG" sz="1000" dirty="0">
                <a:solidFill>
                  <a:srgbClr val="3E3E3C"/>
                </a:solidFill>
                <a:latin typeface="Karla" pitchFamily="2" charset="0"/>
              </a:rPr>
              <a:t> assumptions that you have made? For example, this program works alongside with other organisations to reduce poverty in same geographical area</a:t>
            </a:r>
            <a:endParaRPr lang="en-GB" sz="1000" dirty="0">
              <a:solidFill>
                <a:srgbClr val="3E3E3C"/>
              </a:solidFill>
              <a:latin typeface="Karla" pitchFamily="2" charset="0"/>
            </a:endParaRPr>
          </a:p>
        </p:txBody>
      </p:sp>
      <p:sp>
        <p:nvSpPr>
          <p:cNvPr id="50" name="Rectangle: Rounded Corners 62">
            <a:extLst>
              <a:ext uri="{FF2B5EF4-FFF2-40B4-BE49-F238E27FC236}">
                <a16:creationId xmlns:a16="http://schemas.microsoft.com/office/drawing/2014/main" id="{7CE37D27-DA9E-65F1-C561-A0497B204C76}"/>
              </a:ext>
            </a:extLst>
          </p:cNvPr>
          <p:cNvSpPr/>
          <p:nvPr/>
        </p:nvSpPr>
        <p:spPr>
          <a:xfrm>
            <a:off x="6927677" y="3838156"/>
            <a:ext cx="1801543" cy="330306"/>
          </a:xfrm>
          <a:prstGeom prst="roundRect">
            <a:avLst>
              <a:gd name="adj" fmla="val 50000"/>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solidFill>
                  <a:srgbClr val="3E3E3C"/>
                </a:solidFill>
                <a:latin typeface="Karla" pitchFamily="2" charset="0"/>
                <a:ea typeface="Karla" pitchFamily="2" charset="0"/>
              </a:rPr>
              <a:t>Assumptions</a:t>
            </a:r>
          </a:p>
          <a:p>
            <a:pPr algn="ctr"/>
            <a:r>
              <a:rPr lang="en-GB" sz="1000" dirty="0">
                <a:solidFill>
                  <a:srgbClr val="3E3E3C"/>
                </a:solidFill>
                <a:latin typeface="Karla" pitchFamily="2" charset="0"/>
                <a:ea typeface="Karla" pitchFamily="2" charset="0"/>
              </a:rPr>
              <a:t>(outcome-impact)</a:t>
            </a:r>
          </a:p>
        </p:txBody>
      </p:sp>
      <p:sp>
        <p:nvSpPr>
          <p:cNvPr id="62" name="Rectangle 61">
            <a:extLst>
              <a:ext uri="{FF2B5EF4-FFF2-40B4-BE49-F238E27FC236}">
                <a16:creationId xmlns:a16="http://schemas.microsoft.com/office/drawing/2014/main" id="{AE6A7E23-7D70-0589-5749-7BD3D96763AF}"/>
              </a:ext>
            </a:extLst>
          </p:cNvPr>
          <p:cNvSpPr/>
          <p:nvPr/>
        </p:nvSpPr>
        <p:spPr>
          <a:xfrm>
            <a:off x="1231472" y="5314291"/>
            <a:ext cx="1812604" cy="854610"/>
          </a:xfrm>
          <a:prstGeom prst="rect">
            <a:avLst/>
          </a:prstGeom>
          <a:solidFill>
            <a:schemeClr val="accent1">
              <a:lumMod val="20000"/>
              <a:lumOff val="80000"/>
            </a:schemeClr>
          </a:solidFill>
          <a:ln w="381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algn="ctr"/>
            <a:r>
              <a:rPr lang="en-GB" sz="1000" b="1" i="1" dirty="0">
                <a:solidFill>
                  <a:srgbClr val="696868"/>
                </a:solidFill>
                <a:latin typeface="Karla" pitchFamily="2" charset="0"/>
                <a:ea typeface="Karla" pitchFamily="2" charset="0"/>
              </a:rPr>
              <a:t>(insert your</a:t>
            </a:r>
          </a:p>
          <a:p>
            <a:pPr algn="ctr"/>
            <a:r>
              <a:rPr lang="en-GB" sz="1000" b="1" i="1" dirty="0">
                <a:solidFill>
                  <a:srgbClr val="696868"/>
                </a:solidFill>
                <a:latin typeface="Karla" pitchFamily="2" charset="0"/>
                <a:ea typeface="Karla" pitchFamily="2" charset="0"/>
              </a:rPr>
              <a:t>assumptions here)</a:t>
            </a:r>
            <a:endParaRPr lang="en-GB" sz="1000" i="1" dirty="0">
              <a:solidFill>
                <a:srgbClr val="696868"/>
              </a:solidFill>
              <a:latin typeface="Karla" pitchFamily="2" charset="0"/>
              <a:ea typeface="Karla" pitchFamily="2" charset="0"/>
            </a:endParaRPr>
          </a:p>
        </p:txBody>
      </p:sp>
      <p:sp>
        <p:nvSpPr>
          <p:cNvPr id="63" name="Rectangle 62">
            <a:extLst>
              <a:ext uri="{FF2B5EF4-FFF2-40B4-BE49-F238E27FC236}">
                <a16:creationId xmlns:a16="http://schemas.microsoft.com/office/drawing/2014/main" id="{9DDEB336-0700-2D8A-AA27-EF20C66D58DC}"/>
              </a:ext>
            </a:extLst>
          </p:cNvPr>
          <p:cNvSpPr/>
          <p:nvPr/>
        </p:nvSpPr>
        <p:spPr>
          <a:xfrm>
            <a:off x="3139320" y="5314291"/>
            <a:ext cx="1812604" cy="854610"/>
          </a:xfrm>
          <a:prstGeom prst="rect">
            <a:avLst/>
          </a:prstGeom>
          <a:solidFill>
            <a:schemeClr val="accent1">
              <a:lumMod val="20000"/>
              <a:lumOff val="80000"/>
            </a:schemeClr>
          </a:solidFill>
          <a:ln w="381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algn="ctr"/>
            <a:r>
              <a:rPr lang="en-GB" sz="1000" b="1" i="1" dirty="0">
                <a:solidFill>
                  <a:srgbClr val="696868"/>
                </a:solidFill>
                <a:latin typeface="Karla" pitchFamily="2" charset="0"/>
                <a:ea typeface="Karla" pitchFamily="2" charset="0"/>
              </a:rPr>
              <a:t>(insert your</a:t>
            </a:r>
          </a:p>
          <a:p>
            <a:pPr algn="ctr"/>
            <a:r>
              <a:rPr lang="en-GB" sz="1000" b="1" i="1" dirty="0">
                <a:solidFill>
                  <a:srgbClr val="696868"/>
                </a:solidFill>
                <a:latin typeface="Karla" pitchFamily="2" charset="0"/>
                <a:ea typeface="Karla" pitchFamily="2" charset="0"/>
              </a:rPr>
              <a:t>assumptions here)</a:t>
            </a:r>
            <a:endParaRPr lang="en-GB" sz="1000" i="1" dirty="0">
              <a:solidFill>
                <a:srgbClr val="696868"/>
              </a:solidFill>
              <a:latin typeface="Karla" pitchFamily="2" charset="0"/>
              <a:ea typeface="Karla" pitchFamily="2" charset="0"/>
            </a:endParaRPr>
          </a:p>
        </p:txBody>
      </p:sp>
      <p:sp>
        <p:nvSpPr>
          <p:cNvPr id="64" name="Rectangle 63">
            <a:extLst>
              <a:ext uri="{FF2B5EF4-FFF2-40B4-BE49-F238E27FC236}">
                <a16:creationId xmlns:a16="http://schemas.microsoft.com/office/drawing/2014/main" id="{AB50571D-1B69-07A1-422B-1233255005F5}"/>
              </a:ext>
            </a:extLst>
          </p:cNvPr>
          <p:cNvSpPr/>
          <p:nvPr/>
        </p:nvSpPr>
        <p:spPr>
          <a:xfrm>
            <a:off x="5038756" y="5314291"/>
            <a:ext cx="1812604" cy="854610"/>
          </a:xfrm>
          <a:prstGeom prst="rect">
            <a:avLst/>
          </a:prstGeom>
          <a:solidFill>
            <a:schemeClr val="accent1">
              <a:lumMod val="20000"/>
              <a:lumOff val="80000"/>
            </a:schemeClr>
          </a:solidFill>
          <a:ln w="381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algn="ctr"/>
            <a:r>
              <a:rPr lang="en-GB" sz="1000" b="1" i="1" dirty="0">
                <a:solidFill>
                  <a:srgbClr val="696868"/>
                </a:solidFill>
                <a:latin typeface="Karla" pitchFamily="2" charset="0"/>
                <a:ea typeface="Karla" pitchFamily="2" charset="0"/>
              </a:rPr>
              <a:t>(insert your</a:t>
            </a:r>
          </a:p>
          <a:p>
            <a:pPr algn="ctr"/>
            <a:r>
              <a:rPr lang="en-GB" sz="1000" b="1" i="1" dirty="0">
                <a:solidFill>
                  <a:srgbClr val="696868"/>
                </a:solidFill>
                <a:latin typeface="Karla" pitchFamily="2" charset="0"/>
                <a:ea typeface="Karla" pitchFamily="2" charset="0"/>
              </a:rPr>
              <a:t>assumptions here)</a:t>
            </a:r>
            <a:endParaRPr lang="en-GB" sz="1000" i="1" dirty="0">
              <a:solidFill>
                <a:srgbClr val="696868"/>
              </a:solidFill>
              <a:latin typeface="Karla" pitchFamily="2" charset="0"/>
              <a:ea typeface="Karla" pitchFamily="2" charset="0"/>
            </a:endParaRPr>
          </a:p>
        </p:txBody>
      </p:sp>
      <p:sp>
        <p:nvSpPr>
          <p:cNvPr id="66" name="Rectangle 65">
            <a:extLst>
              <a:ext uri="{FF2B5EF4-FFF2-40B4-BE49-F238E27FC236}">
                <a16:creationId xmlns:a16="http://schemas.microsoft.com/office/drawing/2014/main" id="{631E56EF-8BA0-7BA2-943A-258D658463D7}"/>
              </a:ext>
            </a:extLst>
          </p:cNvPr>
          <p:cNvSpPr/>
          <p:nvPr/>
        </p:nvSpPr>
        <p:spPr>
          <a:xfrm>
            <a:off x="6928765" y="5314291"/>
            <a:ext cx="1796204" cy="854610"/>
          </a:xfrm>
          <a:prstGeom prst="rect">
            <a:avLst/>
          </a:prstGeom>
          <a:solidFill>
            <a:schemeClr val="accent1">
              <a:lumMod val="20000"/>
              <a:lumOff val="80000"/>
            </a:schemeClr>
          </a:solidFill>
          <a:ln w="381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algn="ctr"/>
            <a:r>
              <a:rPr lang="en-GB" sz="1000" b="1" i="1" dirty="0">
                <a:solidFill>
                  <a:srgbClr val="696868"/>
                </a:solidFill>
                <a:latin typeface="Karla" pitchFamily="2" charset="0"/>
                <a:ea typeface="Karla" pitchFamily="2" charset="0"/>
              </a:rPr>
              <a:t>(insert your</a:t>
            </a:r>
          </a:p>
          <a:p>
            <a:pPr algn="ctr"/>
            <a:r>
              <a:rPr lang="en-GB" sz="1000" b="1" i="1" dirty="0">
                <a:solidFill>
                  <a:srgbClr val="696868"/>
                </a:solidFill>
                <a:latin typeface="Karla" pitchFamily="2" charset="0"/>
                <a:ea typeface="Karla" pitchFamily="2" charset="0"/>
              </a:rPr>
              <a:t>assumptions here)</a:t>
            </a:r>
            <a:endParaRPr lang="en-GB" sz="1000" i="1" dirty="0">
              <a:solidFill>
                <a:srgbClr val="696868"/>
              </a:solidFill>
              <a:latin typeface="Karla" pitchFamily="2" charset="0"/>
              <a:ea typeface="Karla" pitchFamily="2" charset="0"/>
            </a:endParaRPr>
          </a:p>
        </p:txBody>
      </p:sp>
      <p:sp>
        <p:nvSpPr>
          <p:cNvPr id="72" name="Rectangle 71">
            <a:extLst>
              <a:ext uri="{FF2B5EF4-FFF2-40B4-BE49-F238E27FC236}">
                <a16:creationId xmlns:a16="http://schemas.microsoft.com/office/drawing/2014/main" id="{CA1B7D5C-7AA1-71AE-E371-F85C9669B10B}"/>
              </a:ext>
            </a:extLst>
          </p:cNvPr>
          <p:cNvSpPr/>
          <p:nvPr/>
        </p:nvSpPr>
        <p:spPr>
          <a:xfrm>
            <a:off x="317761" y="3044900"/>
            <a:ext cx="9342783" cy="633198"/>
          </a:xfrm>
          <a:prstGeom prst="rect">
            <a:avLst/>
          </a:prstGeom>
          <a:solidFill>
            <a:schemeClr val="bg1">
              <a:lumMod val="95000"/>
            </a:schemeClr>
          </a:solidFill>
          <a:ln w="12700">
            <a:solidFill>
              <a:srgbClr val="F1222D"/>
            </a:solidFill>
          </a:ln>
        </p:spPr>
        <p:style>
          <a:lnRef idx="2">
            <a:schemeClr val="accent1">
              <a:shade val="50000"/>
            </a:schemeClr>
          </a:lnRef>
          <a:fillRef idx="1">
            <a:schemeClr val="accent1"/>
          </a:fillRef>
          <a:effectRef idx="0">
            <a:schemeClr val="accent1"/>
          </a:effectRef>
          <a:fontRef idx="minor">
            <a:schemeClr val="lt1"/>
          </a:fontRef>
        </p:style>
        <p:txBody>
          <a:bodyPr tIns="72000" rtlCol="0" anchor="t"/>
          <a:lstStyle/>
          <a:p>
            <a:pPr lvl="1"/>
            <a:r>
              <a:rPr lang="en-SG" sz="1000" dirty="0">
                <a:solidFill>
                  <a:srgbClr val="696868"/>
                </a:solidFill>
                <a:latin typeface="Karla" pitchFamily="2" charset="0"/>
                <a:cs typeface="Times New Roman" panose="02020603050405020304" pitchFamily="18" charset="0"/>
              </a:rPr>
              <a:t>When inserting your indicator statements, please ensure that your indicator statements are worded in accordance to the SMART principles. For guidance, you can refer to the additional resources titled ”Developing Indicator Statements using SMART Principles”</a:t>
            </a:r>
          </a:p>
        </p:txBody>
      </p:sp>
      <p:pic>
        <p:nvPicPr>
          <p:cNvPr id="73" name="Picture 72">
            <a:extLst>
              <a:ext uri="{FF2B5EF4-FFF2-40B4-BE49-F238E27FC236}">
                <a16:creationId xmlns:a16="http://schemas.microsoft.com/office/drawing/2014/main" id="{7C41E832-AC04-1C17-CACF-5466FB6889D0}"/>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2703" b="93612" l="9361" r="94521">
                        <a14:foregroundMark x1="57078" y1="10319" x2="18950" y2="60688"/>
                        <a14:foregroundMark x1="18950" y1="60688" x2="73288" y2="82310"/>
                        <a14:foregroundMark x1="73288" y1="82310" x2="88128" y2="22359"/>
                        <a14:foregroundMark x1="88128" y1="22359" x2="37900" y2="61179"/>
                        <a14:foregroundMark x1="37900" y1="61179" x2="53881" y2="35135"/>
                        <a14:foregroundMark x1="40183" y1="29975" x2="23744" y2="23587"/>
                        <a14:foregroundMark x1="39498" y1="15233" x2="18037" y2="16216"/>
                        <a14:foregroundMark x1="66667" y1="11057" x2="39726" y2="10074"/>
                        <a14:foregroundMark x1="76712" y1="13759" x2="63470" y2="21867"/>
                        <a14:foregroundMark x1="63014" y1="18673" x2="43607" y2="31204"/>
                        <a14:foregroundMark x1="51598" y1="18919" x2="35616" y2="32432"/>
                        <a14:foregroundMark x1="43151" y1="16462" x2="21689" y2="34889"/>
                        <a14:foregroundMark x1="50228" y1="26290" x2="31050" y2="32924"/>
                        <a14:foregroundMark x1="48858" y1="20147" x2="34247" y2="27518"/>
                        <a14:foregroundMark x1="55708" y1="23833" x2="40183" y2="41032"/>
                        <a14:foregroundMark x1="70548" y1="20885" x2="60959" y2="44472"/>
                        <a14:foregroundMark x1="79909" y1="25799" x2="74658" y2="48894"/>
                        <a14:foregroundMark x1="75571" y1="25061" x2="69635" y2="49877"/>
                        <a14:foregroundMark x1="68950" y1="28256" x2="56849" y2="50123"/>
                        <a14:foregroundMark x1="61644" y1="27518" x2="45890" y2="46929"/>
                        <a14:foregroundMark x1="61644" y1="23833" x2="50000" y2="32678"/>
                        <a14:foregroundMark x1="66667" y1="21376" x2="44521" y2="33415"/>
                        <a14:foregroundMark x1="80822" y1="19410" x2="69406" y2="34644"/>
                        <a14:foregroundMark x1="78539" y1="18919" x2="80822" y2="51597"/>
                        <a14:foregroundMark x1="87215" y1="43980" x2="89041" y2="68059"/>
                        <a14:foregroundMark x1="79224" y1="48649" x2="79224" y2="82064"/>
                        <a14:foregroundMark x1="71233" y1="50860" x2="68493" y2="78870"/>
                        <a14:foregroundMark x1="85845" y1="44717" x2="83790" y2="76167"/>
                        <a14:foregroundMark x1="73059" y1="65356" x2="68493" y2="80590"/>
                        <a14:foregroundMark x1="47260" y1="65356" x2="44977" y2="77641"/>
                        <a14:foregroundMark x1="22146" y1="33661" x2="64612" y2="78624"/>
                        <a14:foregroundMark x1="64612" y1="78624" x2="64612" y2="78624"/>
                        <a14:foregroundMark x1="69863" y1="85504" x2="35160" y2="85749"/>
                        <a14:foregroundMark x1="54110" y1="80344" x2="32420" y2="82555"/>
                        <a14:foregroundMark x1="46575" y1="78133" x2="24201" y2="32432"/>
                        <a14:foregroundMark x1="22831" y1="33661" x2="22603" y2="69042"/>
                        <a14:foregroundMark x1="20091" y1="65848" x2="27854" y2="81081"/>
                        <a14:foregroundMark x1="27169" y1="80344" x2="50228" y2="80098"/>
                        <a14:foregroundMark x1="87671" y1="24079" x2="87671" y2="51106"/>
                        <a14:foregroundMark x1="86073" y1="15233" x2="74201" y2="11302"/>
                        <a14:foregroundMark x1="77626" y1="7371" x2="45434" y2="8354"/>
                        <a14:foregroundMark x1="88813" y1="79115" x2="31507" y2="93612"/>
                        <a14:foregroundMark x1="31507" y1="93612" x2="18037" y2="72727"/>
                        <a14:foregroundMark x1="93379" y1="20393" x2="90183" y2="83047"/>
                        <a14:foregroundMark x1="90183" y1="83047" x2="86301" y2="89189"/>
                        <a14:foregroundMark x1="80594" y1="2948" x2="36758" y2="7617"/>
                        <a14:foregroundMark x1="93151" y1="14005" x2="94521" y2="89189"/>
                      </a14:backgroundRemoval>
                    </a14:imgEffect>
                  </a14:imgLayer>
                </a14:imgProps>
              </a:ext>
            </a:extLst>
          </a:blip>
          <a:stretch>
            <a:fillRect/>
          </a:stretch>
        </p:blipFill>
        <p:spPr>
          <a:xfrm>
            <a:off x="396328" y="3126668"/>
            <a:ext cx="428692" cy="398352"/>
          </a:xfrm>
          <a:prstGeom prst="rect">
            <a:avLst/>
          </a:prstGeom>
        </p:spPr>
      </p:pic>
      <p:sp>
        <p:nvSpPr>
          <p:cNvPr id="74" name="Rectangle: Rounded Corners 42">
            <a:extLst>
              <a:ext uri="{FF2B5EF4-FFF2-40B4-BE49-F238E27FC236}">
                <a16:creationId xmlns:a16="http://schemas.microsoft.com/office/drawing/2014/main" id="{DABEEF8A-0E2F-3613-5853-009F4512C921}"/>
              </a:ext>
            </a:extLst>
          </p:cNvPr>
          <p:cNvSpPr/>
          <p:nvPr/>
        </p:nvSpPr>
        <p:spPr>
          <a:xfrm>
            <a:off x="4088764" y="734754"/>
            <a:ext cx="3701371" cy="400110"/>
          </a:xfrm>
          <a:prstGeom prst="roundRect">
            <a:avLst>
              <a:gd name="adj" fmla="val 0"/>
            </a:avLst>
          </a:prstGeom>
          <a:noFill/>
          <a:ln w="38100">
            <a:solidFill>
              <a:srgbClr val="F12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Karla" pitchFamily="2" charset="0"/>
            </a:endParaRPr>
          </a:p>
        </p:txBody>
      </p:sp>
    </p:spTree>
    <p:extLst>
      <p:ext uri="{BB962C8B-B14F-4D97-AF65-F5344CB8AC3E}">
        <p14:creationId xmlns:p14="http://schemas.microsoft.com/office/powerpoint/2010/main" val="42251992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D692DC86-67AC-E9AA-702B-96ADDF9FE3F3}"/>
              </a:ext>
            </a:extLst>
          </p:cNvPr>
          <p:cNvSpPr txBox="1"/>
          <p:nvPr/>
        </p:nvSpPr>
        <p:spPr>
          <a:xfrm>
            <a:off x="317761" y="236812"/>
            <a:ext cx="9286913" cy="400110"/>
          </a:xfrm>
          <a:prstGeom prst="rect">
            <a:avLst/>
          </a:prstGeom>
          <a:solidFill>
            <a:srgbClr val="A2C709"/>
          </a:solidFill>
        </p:spPr>
        <p:txBody>
          <a:bodyPr wrap="square" rtlCol="0">
            <a:spAutoFit/>
          </a:bodyPr>
          <a:lstStyle/>
          <a:p>
            <a:r>
              <a:rPr lang="en-SG" sz="2000" dirty="0">
                <a:solidFill>
                  <a:schemeClr val="bg1"/>
                </a:solidFill>
                <a:latin typeface="Open Sans Condensed Light" panose="020B0306030504020204" pitchFamily="34" charset="0"/>
                <a:ea typeface="Open Sans Condensed Light" panose="020B0306030504020204" pitchFamily="34" charset="0"/>
                <a:cs typeface="Open Sans Condensed Light" panose="020B0306030504020204" pitchFamily="34" charset="0"/>
              </a:rPr>
              <a:t>THEORY OF CHANGE TEMPLATE</a:t>
            </a:r>
          </a:p>
        </p:txBody>
      </p:sp>
      <p:cxnSp>
        <p:nvCxnSpPr>
          <p:cNvPr id="9" name="Straight Arrow Connector 8">
            <a:extLst>
              <a:ext uri="{FF2B5EF4-FFF2-40B4-BE49-F238E27FC236}">
                <a16:creationId xmlns:a16="http://schemas.microsoft.com/office/drawing/2014/main" id="{023AE97A-ACE5-4965-9F59-30C967F8E36B}"/>
              </a:ext>
            </a:extLst>
          </p:cNvPr>
          <p:cNvCxnSpPr>
            <a:cxnSpLocks/>
          </p:cNvCxnSpPr>
          <p:nvPr/>
        </p:nvCxnSpPr>
        <p:spPr>
          <a:xfrm flipV="1">
            <a:off x="7399286" y="1070712"/>
            <a:ext cx="429532" cy="145385"/>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61C7E97D-0F4A-9CB4-E7C5-2FBA15DAD7AC}"/>
              </a:ext>
            </a:extLst>
          </p:cNvPr>
          <p:cNvSpPr/>
          <p:nvPr/>
        </p:nvSpPr>
        <p:spPr>
          <a:xfrm>
            <a:off x="6439851" y="665498"/>
            <a:ext cx="3220693" cy="622891"/>
          </a:xfrm>
          <a:prstGeom prst="rect">
            <a:avLst/>
          </a:prstGeom>
          <a:solidFill>
            <a:schemeClr val="bg1">
              <a:lumMod val="95000"/>
            </a:schemeClr>
          </a:solidFill>
          <a:ln w="12700">
            <a:solidFill>
              <a:srgbClr val="F12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GB" sz="1000" dirty="0">
                <a:solidFill>
                  <a:srgbClr val="696868"/>
                </a:solidFill>
                <a:latin typeface="Karla" pitchFamily="2" charset="0"/>
                <a:ea typeface="Karla" pitchFamily="2" charset="0"/>
              </a:rPr>
              <a:t>Include only the most essential data – use the Impact Model + Customer Promise Sheet for guidance.</a:t>
            </a:r>
          </a:p>
        </p:txBody>
      </p:sp>
      <p:pic>
        <p:nvPicPr>
          <p:cNvPr id="13" name="Picture 12">
            <a:extLst>
              <a:ext uri="{FF2B5EF4-FFF2-40B4-BE49-F238E27FC236}">
                <a16:creationId xmlns:a16="http://schemas.microsoft.com/office/drawing/2014/main" id="{E8382A71-F4E7-04AA-6C7F-9D45ADC0CB13}"/>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2703" b="93612" l="9361" r="94521">
                        <a14:foregroundMark x1="57078" y1="10319" x2="18950" y2="60688"/>
                        <a14:foregroundMark x1="18950" y1="60688" x2="73288" y2="82310"/>
                        <a14:foregroundMark x1="73288" y1="82310" x2="88128" y2="22359"/>
                        <a14:foregroundMark x1="88128" y1="22359" x2="37900" y2="61179"/>
                        <a14:foregroundMark x1="37900" y1="61179" x2="53881" y2="35135"/>
                        <a14:foregroundMark x1="40183" y1="29975" x2="23744" y2="23587"/>
                        <a14:foregroundMark x1="39498" y1="15233" x2="18037" y2="16216"/>
                        <a14:foregroundMark x1="66667" y1="11057" x2="39726" y2="10074"/>
                        <a14:foregroundMark x1="76712" y1="13759" x2="63470" y2="21867"/>
                        <a14:foregroundMark x1="63014" y1="18673" x2="43607" y2="31204"/>
                        <a14:foregroundMark x1="51598" y1="18919" x2="35616" y2="32432"/>
                        <a14:foregroundMark x1="43151" y1="16462" x2="21689" y2="34889"/>
                        <a14:foregroundMark x1="50228" y1="26290" x2="31050" y2="32924"/>
                        <a14:foregroundMark x1="48858" y1="20147" x2="34247" y2="27518"/>
                        <a14:foregroundMark x1="55708" y1="23833" x2="40183" y2="41032"/>
                        <a14:foregroundMark x1="70548" y1="20885" x2="60959" y2="44472"/>
                        <a14:foregroundMark x1="79909" y1="25799" x2="74658" y2="48894"/>
                        <a14:foregroundMark x1="75571" y1="25061" x2="69635" y2="49877"/>
                        <a14:foregroundMark x1="68950" y1="28256" x2="56849" y2="50123"/>
                        <a14:foregroundMark x1="61644" y1="27518" x2="45890" y2="46929"/>
                        <a14:foregroundMark x1="61644" y1="23833" x2="50000" y2="32678"/>
                        <a14:foregroundMark x1="66667" y1="21376" x2="44521" y2="33415"/>
                        <a14:foregroundMark x1="80822" y1="19410" x2="69406" y2="34644"/>
                        <a14:foregroundMark x1="78539" y1="18919" x2="80822" y2="51597"/>
                        <a14:foregroundMark x1="87215" y1="43980" x2="89041" y2="68059"/>
                        <a14:foregroundMark x1="79224" y1="48649" x2="79224" y2="82064"/>
                        <a14:foregroundMark x1="71233" y1="50860" x2="68493" y2="78870"/>
                        <a14:foregroundMark x1="85845" y1="44717" x2="83790" y2="76167"/>
                        <a14:foregroundMark x1="73059" y1="65356" x2="68493" y2="80590"/>
                        <a14:foregroundMark x1="47260" y1="65356" x2="44977" y2="77641"/>
                        <a14:foregroundMark x1="22146" y1="33661" x2="64612" y2="78624"/>
                        <a14:foregroundMark x1="64612" y1="78624" x2="64612" y2="78624"/>
                        <a14:foregroundMark x1="69863" y1="85504" x2="35160" y2="85749"/>
                        <a14:foregroundMark x1="54110" y1="80344" x2="32420" y2="82555"/>
                        <a14:foregroundMark x1="46575" y1="78133" x2="24201" y2="32432"/>
                        <a14:foregroundMark x1="22831" y1="33661" x2="22603" y2="69042"/>
                        <a14:foregroundMark x1="20091" y1="65848" x2="27854" y2="81081"/>
                        <a14:foregroundMark x1="27169" y1="80344" x2="50228" y2="80098"/>
                        <a14:foregroundMark x1="87671" y1="24079" x2="87671" y2="51106"/>
                        <a14:foregroundMark x1="86073" y1="15233" x2="74201" y2="11302"/>
                        <a14:foregroundMark x1="77626" y1="7371" x2="45434" y2="8354"/>
                        <a14:foregroundMark x1="88813" y1="79115" x2="31507" y2="93612"/>
                        <a14:foregroundMark x1="31507" y1="93612" x2="18037" y2="72727"/>
                        <a14:foregroundMark x1="93379" y1="20393" x2="90183" y2="83047"/>
                        <a14:foregroundMark x1="90183" y1="83047" x2="86301" y2="89189"/>
                        <a14:foregroundMark x1="80594" y1="2948" x2="36758" y2="7617"/>
                        <a14:foregroundMark x1="93151" y1="14005" x2="94521" y2="89189"/>
                      </a14:backgroundRemoval>
                    </a14:imgEffect>
                  </a14:imgLayer>
                </a14:imgProps>
              </a:ext>
            </a:extLst>
          </a:blip>
          <a:stretch>
            <a:fillRect/>
          </a:stretch>
        </p:blipFill>
        <p:spPr>
          <a:xfrm>
            <a:off x="6518418" y="732977"/>
            <a:ext cx="428692" cy="398352"/>
          </a:xfrm>
          <a:prstGeom prst="rect">
            <a:avLst/>
          </a:prstGeom>
        </p:spPr>
      </p:pic>
      <p:cxnSp>
        <p:nvCxnSpPr>
          <p:cNvPr id="151" name="Elbow Connector 150">
            <a:extLst>
              <a:ext uri="{FF2B5EF4-FFF2-40B4-BE49-F238E27FC236}">
                <a16:creationId xmlns:a16="http://schemas.microsoft.com/office/drawing/2014/main" id="{BFEE0DA8-F88B-F059-F437-B7630524F510}"/>
              </a:ext>
            </a:extLst>
          </p:cNvPr>
          <p:cNvCxnSpPr>
            <a:cxnSpLocks/>
            <a:endCxn id="12" idx="1"/>
          </p:cNvCxnSpPr>
          <p:nvPr/>
        </p:nvCxnSpPr>
        <p:spPr>
          <a:xfrm flipV="1">
            <a:off x="5972996" y="976944"/>
            <a:ext cx="466855" cy="386165"/>
          </a:xfrm>
          <a:prstGeom prst="bentConnector3">
            <a:avLst>
              <a:gd name="adj1" fmla="val -5961"/>
            </a:avLst>
          </a:prstGeom>
          <a:ln w="12700">
            <a:solidFill>
              <a:srgbClr val="F1222D"/>
            </a:solidFill>
            <a:tailEnd type="triangle"/>
          </a:ln>
        </p:spPr>
        <p:style>
          <a:lnRef idx="1">
            <a:schemeClr val="accent1"/>
          </a:lnRef>
          <a:fillRef idx="0">
            <a:schemeClr val="accent1"/>
          </a:fillRef>
          <a:effectRef idx="0">
            <a:schemeClr val="accent1"/>
          </a:effectRef>
          <a:fontRef idx="minor">
            <a:schemeClr val="tx1"/>
          </a:fontRef>
        </p:style>
      </p:cxnSp>
      <p:sp>
        <p:nvSpPr>
          <p:cNvPr id="7" name="Rectangle 6">
            <a:extLst>
              <a:ext uri="{FF2B5EF4-FFF2-40B4-BE49-F238E27FC236}">
                <a16:creationId xmlns:a16="http://schemas.microsoft.com/office/drawing/2014/main" id="{7AA56ACF-2DB4-59B4-CD8C-17087967072D}"/>
              </a:ext>
            </a:extLst>
          </p:cNvPr>
          <p:cNvSpPr/>
          <p:nvPr/>
        </p:nvSpPr>
        <p:spPr>
          <a:xfrm>
            <a:off x="496251" y="665498"/>
            <a:ext cx="3881720" cy="622891"/>
          </a:xfrm>
          <a:prstGeom prst="rect">
            <a:avLst/>
          </a:prstGeom>
          <a:solidFill>
            <a:schemeClr val="bg1">
              <a:lumMod val="95000"/>
            </a:schemeClr>
          </a:solidFill>
          <a:ln w="12700">
            <a:solidFill>
              <a:srgbClr val="F12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GB" sz="1000" dirty="0">
                <a:solidFill>
                  <a:srgbClr val="696868"/>
                </a:solidFill>
                <a:latin typeface="Karla" pitchFamily="2" charset="0"/>
                <a:ea typeface="Karla" pitchFamily="2" charset="0"/>
              </a:rPr>
              <a:t>Organize your impact chains (input &gt;activities &gt;output &gt;outcome &gt;impact) into relevant categories. Use the Impact Model + Customer Promise Sheet for guidance</a:t>
            </a:r>
          </a:p>
        </p:txBody>
      </p:sp>
      <p:pic>
        <p:nvPicPr>
          <p:cNvPr id="8" name="Picture 7">
            <a:extLst>
              <a:ext uri="{FF2B5EF4-FFF2-40B4-BE49-F238E27FC236}">
                <a16:creationId xmlns:a16="http://schemas.microsoft.com/office/drawing/2014/main" id="{40537EF3-8C6F-10BC-B4D5-CC73E4A8CFF3}"/>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2703" b="93612" l="9361" r="94521">
                        <a14:foregroundMark x1="57078" y1="10319" x2="18950" y2="60688"/>
                        <a14:foregroundMark x1="18950" y1="60688" x2="73288" y2="82310"/>
                        <a14:foregroundMark x1="73288" y1="82310" x2="88128" y2="22359"/>
                        <a14:foregroundMark x1="88128" y1="22359" x2="37900" y2="61179"/>
                        <a14:foregroundMark x1="37900" y1="61179" x2="53881" y2="35135"/>
                        <a14:foregroundMark x1="40183" y1="29975" x2="23744" y2="23587"/>
                        <a14:foregroundMark x1="39498" y1="15233" x2="18037" y2="16216"/>
                        <a14:foregroundMark x1="66667" y1="11057" x2="39726" y2="10074"/>
                        <a14:foregroundMark x1="76712" y1="13759" x2="63470" y2="21867"/>
                        <a14:foregroundMark x1="63014" y1="18673" x2="43607" y2="31204"/>
                        <a14:foregroundMark x1="51598" y1="18919" x2="35616" y2="32432"/>
                        <a14:foregroundMark x1="43151" y1="16462" x2="21689" y2="34889"/>
                        <a14:foregroundMark x1="50228" y1="26290" x2="31050" y2="32924"/>
                        <a14:foregroundMark x1="48858" y1="20147" x2="34247" y2="27518"/>
                        <a14:foregroundMark x1="55708" y1="23833" x2="40183" y2="41032"/>
                        <a14:foregroundMark x1="70548" y1="20885" x2="60959" y2="44472"/>
                        <a14:foregroundMark x1="79909" y1="25799" x2="74658" y2="48894"/>
                        <a14:foregroundMark x1="75571" y1="25061" x2="69635" y2="49877"/>
                        <a14:foregroundMark x1="68950" y1="28256" x2="56849" y2="50123"/>
                        <a14:foregroundMark x1="61644" y1="27518" x2="45890" y2="46929"/>
                        <a14:foregroundMark x1="61644" y1="23833" x2="50000" y2="32678"/>
                        <a14:foregroundMark x1="66667" y1="21376" x2="44521" y2="33415"/>
                        <a14:foregroundMark x1="80822" y1="19410" x2="69406" y2="34644"/>
                        <a14:foregroundMark x1="78539" y1="18919" x2="80822" y2="51597"/>
                        <a14:foregroundMark x1="87215" y1="43980" x2="89041" y2="68059"/>
                        <a14:foregroundMark x1="79224" y1="48649" x2="79224" y2="82064"/>
                        <a14:foregroundMark x1="71233" y1="50860" x2="68493" y2="78870"/>
                        <a14:foregroundMark x1="85845" y1="44717" x2="83790" y2="76167"/>
                        <a14:foregroundMark x1="73059" y1="65356" x2="68493" y2="80590"/>
                        <a14:foregroundMark x1="47260" y1="65356" x2="44977" y2="77641"/>
                        <a14:foregroundMark x1="22146" y1="33661" x2="64612" y2="78624"/>
                        <a14:foregroundMark x1="64612" y1="78624" x2="64612" y2="78624"/>
                        <a14:foregroundMark x1="69863" y1="85504" x2="35160" y2="85749"/>
                        <a14:foregroundMark x1="54110" y1="80344" x2="32420" y2="82555"/>
                        <a14:foregroundMark x1="46575" y1="78133" x2="24201" y2="32432"/>
                        <a14:foregroundMark x1="22831" y1="33661" x2="22603" y2="69042"/>
                        <a14:foregroundMark x1="20091" y1="65848" x2="27854" y2="81081"/>
                        <a14:foregroundMark x1="27169" y1="80344" x2="50228" y2="80098"/>
                        <a14:foregroundMark x1="87671" y1="24079" x2="87671" y2="51106"/>
                        <a14:foregroundMark x1="86073" y1="15233" x2="74201" y2="11302"/>
                        <a14:foregroundMark x1="77626" y1="7371" x2="45434" y2="8354"/>
                        <a14:foregroundMark x1="88813" y1="79115" x2="31507" y2="93612"/>
                        <a14:foregroundMark x1="31507" y1="93612" x2="18037" y2="72727"/>
                        <a14:foregroundMark x1="93379" y1="20393" x2="90183" y2="83047"/>
                        <a14:foregroundMark x1="90183" y1="83047" x2="86301" y2="89189"/>
                        <a14:foregroundMark x1="80594" y1="2948" x2="36758" y2="7617"/>
                        <a14:foregroundMark x1="93151" y1="14005" x2="94521" y2="89189"/>
                      </a14:backgroundRemoval>
                    </a14:imgEffect>
                  </a14:imgLayer>
                </a14:imgProps>
              </a:ext>
            </a:extLst>
          </a:blip>
          <a:stretch>
            <a:fillRect/>
          </a:stretch>
        </p:blipFill>
        <p:spPr>
          <a:xfrm>
            <a:off x="574818" y="732977"/>
            <a:ext cx="428692" cy="398352"/>
          </a:xfrm>
          <a:prstGeom prst="rect">
            <a:avLst/>
          </a:prstGeom>
        </p:spPr>
      </p:pic>
      <p:cxnSp>
        <p:nvCxnSpPr>
          <p:cNvPr id="10" name="Elbow Connector 9">
            <a:extLst>
              <a:ext uri="{FF2B5EF4-FFF2-40B4-BE49-F238E27FC236}">
                <a16:creationId xmlns:a16="http://schemas.microsoft.com/office/drawing/2014/main" id="{725B6275-043F-A9A5-4B29-B5DA0CAB3142}"/>
              </a:ext>
            </a:extLst>
          </p:cNvPr>
          <p:cNvCxnSpPr>
            <a:cxnSpLocks/>
            <a:stCxn id="5" idx="0"/>
          </p:cNvCxnSpPr>
          <p:nvPr/>
        </p:nvCxnSpPr>
        <p:spPr>
          <a:xfrm rot="10800000">
            <a:off x="478336" y="1001785"/>
            <a:ext cx="16287" cy="1498879"/>
          </a:xfrm>
          <a:prstGeom prst="bentConnector4">
            <a:avLst>
              <a:gd name="adj1" fmla="val 1403573"/>
              <a:gd name="adj2" fmla="val 99695"/>
            </a:avLst>
          </a:prstGeom>
          <a:ln w="12700">
            <a:solidFill>
              <a:srgbClr val="F1222D"/>
            </a:solidFill>
            <a:tailEnd type="triangle"/>
          </a:ln>
        </p:spPr>
        <p:style>
          <a:lnRef idx="1">
            <a:schemeClr val="accent1"/>
          </a:lnRef>
          <a:fillRef idx="0">
            <a:schemeClr val="accent1"/>
          </a:fillRef>
          <a:effectRef idx="0">
            <a:schemeClr val="accent1"/>
          </a:effectRef>
          <a:fontRef idx="minor">
            <a:schemeClr val="tx1"/>
          </a:fontRef>
        </p:style>
      </p:cxnSp>
      <p:sp>
        <p:nvSpPr>
          <p:cNvPr id="14" name="Rectangle 13">
            <a:extLst>
              <a:ext uri="{FF2B5EF4-FFF2-40B4-BE49-F238E27FC236}">
                <a16:creationId xmlns:a16="http://schemas.microsoft.com/office/drawing/2014/main" id="{5D1F8491-5C5F-B398-D3BB-544AA5870A5A}"/>
              </a:ext>
            </a:extLst>
          </p:cNvPr>
          <p:cNvSpPr/>
          <p:nvPr/>
        </p:nvSpPr>
        <p:spPr>
          <a:xfrm>
            <a:off x="937844" y="1313641"/>
            <a:ext cx="1679227" cy="337573"/>
          </a:xfrm>
          <a:prstGeom prst="rect">
            <a:avLst/>
          </a:prstGeom>
          <a:solidFill>
            <a:srgbClr val="3E3E3C"/>
          </a:soli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r>
              <a:rPr lang="en-GB" sz="1400" dirty="0">
                <a:solidFill>
                  <a:schemeClr val="bg1"/>
                </a:solidFill>
                <a:latin typeface="Open Sans Condensed Light" panose="020B0306030504020204" pitchFamily="34" charset="0"/>
                <a:ea typeface="Open Sans Condensed Light" panose="020B0306030504020204" pitchFamily="34" charset="0"/>
                <a:cs typeface="Open Sans Condensed Light" panose="020B0306030504020204" pitchFamily="34" charset="0"/>
              </a:rPr>
              <a:t>INPUT</a:t>
            </a:r>
          </a:p>
        </p:txBody>
      </p:sp>
      <p:sp>
        <p:nvSpPr>
          <p:cNvPr id="16" name="Rectangle 15">
            <a:extLst>
              <a:ext uri="{FF2B5EF4-FFF2-40B4-BE49-F238E27FC236}">
                <a16:creationId xmlns:a16="http://schemas.microsoft.com/office/drawing/2014/main" id="{2FABFE92-8E81-B06E-13A1-DD0F980F8490}"/>
              </a:ext>
            </a:extLst>
          </p:cNvPr>
          <p:cNvSpPr/>
          <p:nvPr/>
        </p:nvSpPr>
        <p:spPr>
          <a:xfrm>
            <a:off x="2698744" y="1313641"/>
            <a:ext cx="1679227" cy="337573"/>
          </a:xfrm>
          <a:prstGeom prst="rect">
            <a:avLst/>
          </a:prstGeom>
          <a:solidFill>
            <a:srgbClr val="3E3E3C"/>
          </a:soli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r>
              <a:rPr lang="en-GB" sz="1400" dirty="0">
                <a:solidFill>
                  <a:schemeClr val="bg1"/>
                </a:solidFill>
                <a:latin typeface="Open Sans Condensed Light" panose="020B0306030504020204" pitchFamily="34" charset="0"/>
                <a:ea typeface="Open Sans Condensed Light" panose="020B0306030504020204" pitchFamily="34" charset="0"/>
                <a:cs typeface="Open Sans Condensed Light" panose="020B0306030504020204" pitchFamily="34" charset="0"/>
              </a:rPr>
              <a:t>ACTIVITIES</a:t>
            </a:r>
          </a:p>
        </p:txBody>
      </p:sp>
      <p:sp>
        <p:nvSpPr>
          <p:cNvPr id="17" name="Rectangle 16">
            <a:extLst>
              <a:ext uri="{FF2B5EF4-FFF2-40B4-BE49-F238E27FC236}">
                <a16:creationId xmlns:a16="http://schemas.microsoft.com/office/drawing/2014/main" id="{9BFAA10B-AE9A-B477-73D2-8CF023A7B297}"/>
              </a:ext>
            </a:extLst>
          </p:cNvPr>
          <p:cNvSpPr/>
          <p:nvPr/>
        </p:nvSpPr>
        <p:spPr>
          <a:xfrm>
            <a:off x="4458665" y="1313641"/>
            <a:ext cx="1679227" cy="337573"/>
          </a:xfrm>
          <a:prstGeom prst="rect">
            <a:avLst/>
          </a:prstGeom>
          <a:solidFill>
            <a:srgbClr val="3E3E3C"/>
          </a:soli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r>
              <a:rPr lang="en-GB" sz="1400" dirty="0">
                <a:solidFill>
                  <a:schemeClr val="bg1"/>
                </a:solidFill>
                <a:latin typeface="Open Sans Condensed Light" panose="020B0306030504020204" pitchFamily="34" charset="0"/>
                <a:ea typeface="Open Sans Condensed Light" panose="020B0306030504020204" pitchFamily="34" charset="0"/>
                <a:cs typeface="Open Sans Condensed Light" panose="020B0306030504020204" pitchFamily="34" charset="0"/>
              </a:rPr>
              <a:t>OUTPUT</a:t>
            </a:r>
          </a:p>
        </p:txBody>
      </p:sp>
      <p:sp>
        <p:nvSpPr>
          <p:cNvPr id="18" name="Rectangle 17">
            <a:extLst>
              <a:ext uri="{FF2B5EF4-FFF2-40B4-BE49-F238E27FC236}">
                <a16:creationId xmlns:a16="http://schemas.microsoft.com/office/drawing/2014/main" id="{C4BF4128-2821-4000-551E-F11C8738209D}"/>
              </a:ext>
            </a:extLst>
          </p:cNvPr>
          <p:cNvSpPr/>
          <p:nvPr/>
        </p:nvSpPr>
        <p:spPr>
          <a:xfrm>
            <a:off x="6220547" y="1313641"/>
            <a:ext cx="1679227" cy="337573"/>
          </a:xfrm>
          <a:prstGeom prst="rect">
            <a:avLst/>
          </a:prstGeom>
          <a:solidFill>
            <a:srgbClr val="3E3E3C"/>
          </a:soli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r>
              <a:rPr lang="en-GB" sz="1400" dirty="0">
                <a:solidFill>
                  <a:schemeClr val="bg1"/>
                </a:solidFill>
                <a:latin typeface="Open Sans Condensed Light" panose="020B0306030504020204" pitchFamily="34" charset="0"/>
                <a:ea typeface="Open Sans Condensed Light" panose="020B0306030504020204" pitchFamily="34" charset="0"/>
                <a:cs typeface="Open Sans Condensed Light" panose="020B0306030504020204" pitchFamily="34" charset="0"/>
              </a:rPr>
              <a:t>OUTCOME</a:t>
            </a:r>
          </a:p>
        </p:txBody>
      </p:sp>
      <p:sp>
        <p:nvSpPr>
          <p:cNvPr id="19" name="Rectangle 18">
            <a:extLst>
              <a:ext uri="{FF2B5EF4-FFF2-40B4-BE49-F238E27FC236}">
                <a16:creationId xmlns:a16="http://schemas.microsoft.com/office/drawing/2014/main" id="{A0463E0C-8370-203B-0276-345D82207958}"/>
              </a:ext>
            </a:extLst>
          </p:cNvPr>
          <p:cNvSpPr/>
          <p:nvPr/>
        </p:nvSpPr>
        <p:spPr>
          <a:xfrm>
            <a:off x="7981447" y="1313641"/>
            <a:ext cx="1679227" cy="334626"/>
          </a:xfrm>
          <a:prstGeom prst="rect">
            <a:avLst/>
          </a:prstGeom>
          <a:solidFill>
            <a:srgbClr val="3E3E3C"/>
          </a:soli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r>
              <a:rPr lang="en-GB" sz="1400" dirty="0">
                <a:solidFill>
                  <a:schemeClr val="bg1"/>
                </a:solidFill>
                <a:latin typeface="Open Sans Condensed Light" panose="020B0306030504020204" pitchFamily="34" charset="0"/>
                <a:ea typeface="Open Sans Condensed Light" panose="020B0306030504020204" pitchFamily="34" charset="0"/>
                <a:cs typeface="Open Sans Condensed Light" panose="020B0306030504020204" pitchFamily="34" charset="0"/>
              </a:rPr>
              <a:t>IMPACT</a:t>
            </a:r>
            <a:endParaRPr lang="en-GB" sz="900" dirty="0">
              <a:solidFill>
                <a:schemeClr val="bg1"/>
              </a:solidFill>
              <a:latin typeface="Open Sans Condensed Light" panose="020B0306030504020204" pitchFamily="34" charset="0"/>
              <a:ea typeface="Open Sans Condensed Light" panose="020B0306030504020204" pitchFamily="34" charset="0"/>
              <a:cs typeface="Open Sans Condensed Light" panose="020B0306030504020204" pitchFamily="34" charset="0"/>
            </a:endParaRPr>
          </a:p>
        </p:txBody>
      </p:sp>
      <p:sp>
        <p:nvSpPr>
          <p:cNvPr id="15" name="Rectangle 14">
            <a:extLst>
              <a:ext uri="{FF2B5EF4-FFF2-40B4-BE49-F238E27FC236}">
                <a16:creationId xmlns:a16="http://schemas.microsoft.com/office/drawing/2014/main" id="{5CD52A07-1592-FA9A-7D88-FC50554FE749}"/>
              </a:ext>
            </a:extLst>
          </p:cNvPr>
          <p:cNvSpPr/>
          <p:nvPr/>
        </p:nvSpPr>
        <p:spPr>
          <a:xfrm>
            <a:off x="928688" y="1698375"/>
            <a:ext cx="1679227" cy="830569"/>
          </a:xfrm>
          <a:prstGeom prst="rect">
            <a:avLst/>
          </a:prstGeom>
          <a:solidFill>
            <a:schemeClr val="bg1"/>
          </a:solidFill>
          <a:ln w="12700">
            <a:solidFill>
              <a:srgbClr val="A2C709"/>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t" anchorCtr="0" forceAA="0" compatLnSpc="1">
            <a:prstTxWarp prst="textNoShape">
              <a:avLst/>
            </a:prstTxWarp>
            <a:noAutofit/>
          </a:bodyPr>
          <a:lstStyle/>
          <a:p>
            <a:pPr algn="ctr"/>
            <a:r>
              <a:rPr lang="en-GB" sz="800" i="1" dirty="0">
                <a:solidFill>
                  <a:srgbClr val="0C78BE"/>
                </a:solidFill>
                <a:latin typeface="Karla" pitchFamily="2" charset="0"/>
                <a:ea typeface="Karla" pitchFamily="2" charset="0"/>
              </a:rPr>
              <a:t>(insert your indicator statements here)</a:t>
            </a:r>
          </a:p>
        </p:txBody>
      </p:sp>
      <p:sp>
        <p:nvSpPr>
          <p:cNvPr id="31" name="Rectangle 30">
            <a:extLst>
              <a:ext uri="{FF2B5EF4-FFF2-40B4-BE49-F238E27FC236}">
                <a16:creationId xmlns:a16="http://schemas.microsoft.com/office/drawing/2014/main" id="{1EC857F6-3D1A-1404-E6E2-7544B6009B6B}"/>
              </a:ext>
            </a:extLst>
          </p:cNvPr>
          <p:cNvSpPr/>
          <p:nvPr/>
        </p:nvSpPr>
        <p:spPr>
          <a:xfrm>
            <a:off x="2688945" y="1698375"/>
            <a:ext cx="1679227" cy="830569"/>
          </a:xfrm>
          <a:prstGeom prst="rect">
            <a:avLst/>
          </a:prstGeom>
          <a:solidFill>
            <a:schemeClr val="bg1"/>
          </a:solidFill>
          <a:ln w="12700">
            <a:solidFill>
              <a:srgbClr val="A2C709"/>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t" anchorCtr="0" forceAA="0" compatLnSpc="1">
            <a:prstTxWarp prst="textNoShape">
              <a:avLst/>
            </a:prstTxWarp>
            <a:noAutofit/>
          </a:bodyPr>
          <a:lstStyle/>
          <a:p>
            <a:pPr algn="ctr"/>
            <a:r>
              <a:rPr lang="en-GB" sz="800" i="1" dirty="0">
                <a:solidFill>
                  <a:srgbClr val="0C78BE"/>
                </a:solidFill>
                <a:latin typeface="Karla" pitchFamily="2" charset="0"/>
                <a:ea typeface="Karla" pitchFamily="2" charset="0"/>
              </a:rPr>
              <a:t>(insert your indicator statements here)</a:t>
            </a:r>
          </a:p>
        </p:txBody>
      </p:sp>
      <p:sp>
        <p:nvSpPr>
          <p:cNvPr id="32" name="Rectangle 31">
            <a:extLst>
              <a:ext uri="{FF2B5EF4-FFF2-40B4-BE49-F238E27FC236}">
                <a16:creationId xmlns:a16="http://schemas.microsoft.com/office/drawing/2014/main" id="{D7188862-B051-D32F-73CC-5E732BDDEF38}"/>
              </a:ext>
            </a:extLst>
          </p:cNvPr>
          <p:cNvSpPr/>
          <p:nvPr/>
        </p:nvSpPr>
        <p:spPr>
          <a:xfrm>
            <a:off x="4462741" y="1698375"/>
            <a:ext cx="1679227" cy="798927"/>
          </a:xfrm>
          <a:prstGeom prst="rect">
            <a:avLst/>
          </a:prstGeom>
          <a:solidFill>
            <a:schemeClr val="bg1"/>
          </a:solidFill>
          <a:ln w="12700">
            <a:solidFill>
              <a:srgbClr val="A2C709"/>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t" anchorCtr="0" forceAA="0" compatLnSpc="1">
            <a:prstTxWarp prst="textNoShape">
              <a:avLst/>
            </a:prstTxWarp>
            <a:noAutofit/>
          </a:bodyPr>
          <a:lstStyle/>
          <a:p>
            <a:pPr algn="ctr"/>
            <a:r>
              <a:rPr lang="en-GB" sz="800" i="1" dirty="0">
                <a:solidFill>
                  <a:srgbClr val="0C78BE"/>
                </a:solidFill>
                <a:latin typeface="Karla" pitchFamily="2" charset="0"/>
                <a:ea typeface="Karla" pitchFamily="2" charset="0"/>
              </a:rPr>
              <a:t>(insert your indicator statements </a:t>
            </a:r>
            <a:r>
              <a:rPr lang="en-GB" sz="800" i="1">
                <a:solidFill>
                  <a:srgbClr val="0C78BE"/>
                </a:solidFill>
                <a:latin typeface="Karla" pitchFamily="2" charset="0"/>
                <a:ea typeface="Karla" pitchFamily="2" charset="0"/>
              </a:rPr>
              <a:t>here)</a:t>
            </a:r>
            <a:endParaRPr lang="en-GB" sz="800" i="1" dirty="0">
              <a:solidFill>
                <a:srgbClr val="0C78BE"/>
              </a:solidFill>
              <a:latin typeface="Karla" pitchFamily="2" charset="0"/>
              <a:ea typeface="Karla" pitchFamily="2" charset="0"/>
            </a:endParaRPr>
          </a:p>
        </p:txBody>
      </p:sp>
      <p:sp>
        <p:nvSpPr>
          <p:cNvPr id="35" name="Rectangle 34">
            <a:extLst>
              <a:ext uri="{FF2B5EF4-FFF2-40B4-BE49-F238E27FC236}">
                <a16:creationId xmlns:a16="http://schemas.microsoft.com/office/drawing/2014/main" id="{F2A0B21B-AC37-9A90-239B-3CC51094363F}"/>
              </a:ext>
            </a:extLst>
          </p:cNvPr>
          <p:cNvSpPr/>
          <p:nvPr/>
        </p:nvSpPr>
        <p:spPr>
          <a:xfrm>
            <a:off x="6236537" y="1698375"/>
            <a:ext cx="1679227" cy="798927"/>
          </a:xfrm>
          <a:prstGeom prst="rect">
            <a:avLst/>
          </a:prstGeom>
          <a:solidFill>
            <a:schemeClr val="bg1"/>
          </a:solidFill>
          <a:ln w="12700">
            <a:solidFill>
              <a:srgbClr val="A2C709"/>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t" anchorCtr="0" forceAA="0" compatLnSpc="1">
            <a:prstTxWarp prst="textNoShape">
              <a:avLst/>
            </a:prstTxWarp>
            <a:noAutofit/>
          </a:bodyPr>
          <a:lstStyle/>
          <a:p>
            <a:pPr algn="ctr"/>
            <a:r>
              <a:rPr lang="en-GB" sz="800" i="1" dirty="0">
                <a:solidFill>
                  <a:srgbClr val="0C78BE"/>
                </a:solidFill>
                <a:latin typeface="Karla" pitchFamily="2" charset="0"/>
                <a:ea typeface="Karla" pitchFamily="2" charset="0"/>
              </a:rPr>
              <a:t>(insert your indicator statements </a:t>
            </a:r>
            <a:r>
              <a:rPr lang="en-GB" sz="800" i="1">
                <a:solidFill>
                  <a:srgbClr val="0C78BE"/>
                </a:solidFill>
                <a:latin typeface="Karla" pitchFamily="2" charset="0"/>
                <a:ea typeface="Karla" pitchFamily="2" charset="0"/>
              </a:rPr>
              <a:t>here)</a:t>
            </a:r>
            <a:endParaRPr lang="en-GB" sz="800" i="1" dirty="0">
              <a:solidFill>
                <a:srgbClr val="0C78BE"/>
              </a:solidFill>
              <a:latin typeface="Karla" pitchFamily="2" charset="0"/>
              <a:ea typeface="Karla" pitchFamily="2" charset="0"/>
            </a:endParaRPr>
          </a:p>
        </p:txBody>
      </p:sp>
      <p:sp>
        <p:nvSpPr>
          <p:cNvPr id="36" name="Rectangle 35">
            <a:extLst>
              <a:ext uri="{FF2B5EF4-FFF2-40B4-BE49-F238E27FC236}">
                <a16:creationId xmlns:a16="http://schemas.microsoft.com/office/drawing/2014/main" id="{E0D68E6C-B58F-2867-1A16-F92190451298}"/>
              </a:ext>
            </a:extLst>
          </p:cNvPr>
          <p:cNvSpPr/>
          <p:nvPr/>
        </p:nvSpPr>
        <p:spPr>
          <a:xfrm>
            <a:off x="7983252" y="1698375"/>
            <a:ext cx="1679227" cy="798927"/>
          </a:xfrm>
          <a:prstGeom prst="rect">
            <a:avLst/>
          </a:prstGeom>
          <a:solidFill>
            <a:schemeClr val="bg1"/>
          </a:solidFill>
          <a:ln w="12700">
            <a:solidFill>
              <a:srgbClr val="A2C709"/>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t" anchorCtr="0" forceAA="0" compatLnSpc="1">
            <a:prstTxWarp prst="textNoShape">
              <a:avLst/>
            </a:prstTxWarp>
            <a:noAutofit/>
          </a:bodyPr>
          <a:lstStyle/>
          <a:p>
            <a:pPr algn="ctr"/>
            <a:r>
              <a:rPr lang="en-GB" sz="800" i="1" dirty="0">
                <a:solidFill>
                  <a:srgbClr val="0C78BE"/>
                </a:solidFill>
                <a:latin typeface="Karla" pitchFamily="2" charset="0"/>
                <a:ea typeface="Karla" pitchFamily="2" charset="0"/>
              </a:rPr>
              <a:t>(insert your indicator statements </a:t>
            </a:r>
            <a:r>
              <a:rPr lang="en-GB" sz="800" i="1">
                <a:solidFill>
                  <a:srgbClr val="0C78BE"/>
                </a:solidFill>
                <a:latin typeface="Karla" pitchFamily="2" charset="0"/>
                <a:ea typeface="Karla" pitchFamily="2" charset="0"/>
              </a:rPr>
              <a:t>here)</a:t>
            </a:r>
            <a:endParaRPr lang="en-GB" sz="800" i="1" dirty="0">
              <a:solidFill>
                <a:srgbClr val="0C78BE"/>
              </a:solidFill>
              <a:latin typeface="Karla" pitchFamily="2" charset="0"/>
              <a:ea typeface="Karla" pitchFamily="2" charset="0"/>
            </a:endParaRPr>
          </a:p>
        </p:txBody>
      </p:sp>
      <p:sp>
        <p:nvSpPr>
          <p:cNvPr id="62" name="Rectangle 61">
            <a:extLst>
              <a:ext uri="{FF2B5EF4-FFF2-40B4-BE49-F238E27FC236}">
                <a16:creationId xmlns:a16="http://schemas.microsoft.com/office/drawing/2014/main" id="{AE6A7E23-7D70-0589-5749-7BD3D96763AF}"/>
              </a:ext>
            </a:extLst>
          </p:cNvPr>
          <p:cNvSpPr/>
          <p:nvPr/>
        </p:nvSpPr>
        <p:spPr>
          <a:xfrm>
            <a:off x="1797162" y="2714074"/>
            <a:ext cx="1690985" cy="957814"/>
          </a:xfrm>
          <a:prstGeom prst="rect">
            <a:avLst/>
          </a:prstGeom>
          <a:solidFill>
            <a:schemeClr val="accent1">
              <a:lumMod val="20000"/>
              <a:lumOff val="80000"/>
            </a:schemeClr>
          </a:solidFill>
          <a:ln w="381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216000" rIns="68580" bIns="34290" numCol="1" spcCol="0" rtlCol="0" fromWordArt="0" anchor="t" anchorCtr="0" forceAA="0" compatLnSpc="1">
            <a:prstTxWarp prst="textNoShape">
              <a:avLst/>
            </a:prstTxWarp>
            <a:noAutofit/>
          </a:bodyPr>
          <a:lstStyle/>
          <a:p>
            <a:pPr algn="ctr"/>
            <a:r>
              <a:rPr lang="en-GB" sz="800" i="1" dirty="0">
                <a:solidFill>
                  <a:srgbClr val="0C78BE"/>
                </a:solidFill>
                <a:latin typeface="Karla" pitchFamily="2" charset="0"/>
                <a:ea typeface="Karla" pitchFamily="2" charset="0"/>
              </a:rPr>
              <a:t>(insert your</a:t>
            </a:r>
          </a:p>
          <a:p>
            <a:pPr algn="ctr"/>
            <a:r>
              <a:rPr lang="en-GB" sz="800" i="1" dirty="0">
                <a:solidFill>
                  <a:srgbClr val="0C78BE"/>
                </a:solidFill>
                <a:latin typeface="Karla" pitchFamily="2" charset="0"/>
                <a:ea typeface="Karla" pitchFamily="2" charset="0"/>
              </a:rPr>
              <a:t>assumptions here)</a:t>
            </a:r>
          </a:p>
        </p:txBody>
      </p:sp>
      <p:sp>
        <p:nvSpPr>
          <p:cNvPr id="63" name="Rectangle 62">
            <a:extLst>
              <a:ext uri="{FF2B5EF4-FFF2-40B4-BE49-F238E27FC236}">
                <a16:creationId xmlns:a16="http://schemas.microsoft.com/office/drawing/2014/main" id="{9DDEB336-0700-2D8A-AA27-EF20C66D58DC}"/>
              </a:ext>
            </a:extLst>
          </p:cNvPr>
          <p:cNvSpPr/>
          <p:nvPr/>
        </p:nvSpPr>
        <p:spPr>
          <a:xfrm>
            <a:off x="3577000" y="2714074"/>
            <a:ext cx="1690985" cy="957814"/>
          </a:xfrm>
          <a:prstGeom prst="rect">
            <a:avLst/>
          </a:prstGeom>
          <a:solidFill>
            <a:schemeClr val="accent1">
              <a:lumMod val="20000"/>
              <a:lumOff val="80000"/>
            </a:schemeClr>
          </a:solidFill>
          <a:ln w="381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216000" rIns="68580" bIns="34290" numCol="1" spcCol="0" rtlCol="0" fromWordArt="0" anchor="t" anchorCtr="0" forceAA="0" compatLnSpc="1">
            <a:prstTxWarp prst="textNoShape">
              <a:avLst/>
            </a:prstTxWarp>
            <a:noAutofit/>
          </a:bodyPr>
          <a:lstStyle/>
          <a:p>
            <a:pPr algn="ctr"/>
            <a:r>
              <a:rPr lang="en-GB" sz="800" i="1" dirty="0">
                <a:solidFill>
                  <a:srgbClr val="0C78BE"/>
                </a:solidFill>
                <a:latin typeface="Karla" pitchFamily="2" charset="0"/>
                <a:ea typeface="Karla" pitchFamily="2" charset="0"/>
              </a:rPr>
              <a:t>(insert your</a:t>
            </a:r>
          </a:p>
          <a:p>
            <a:pPr algn="ctr"/>
            <a:r>
              <a:rPr lang="en-GB" sz="800" i="1" dirty="0">
                <a:solidFill>
                  <a:srgbClr val="0C78BE"/>
                </a:solidFill>
                <a:latin typeface="Karla" pitchFamily="2" charset="0"/>
                <a:ea typeface="Karla" pitchFamily="2" charset="0"/>
              </a:rPr>
              <a:t>assumptions here)</a:t>
            </a:r>
          </a:p>
        </p:txBody>
      </p:sp>
      <p:sp>
        <p:nvSpPr>
          <p:cNvPr id="64" name="Rectangle 63">
            <a:extLst>
              <a:ext uri="{FF2B5EF4-FFF2-40B4-BE49-F238E27FC236}">
                <a16:creationId xmlns:a16="http://schemas.microsoft.com/office/drawing/2014/main" id="{AB50571D-1B69-07A1-422B-1233255005F5}"/>
              </a:ext>
            </a:extLst>
          </p:cNvPr>
          <p:cNvSpPr/>
          <p:nvPr/>
        </p:nvSpPr>
        <p:spPr>
          <a:xfrm>
            <a:off x="5348991" y="2714074"/>
            <a:ext cx="1690985" cy="957814"/>
          </a:xfrm>
          <a:prstGeom prst="rect">
            <a:avLst/>
          </a:prstGeom>
          <a:solidFill>
            <a:schemeClr val="accent1">
              <a:lumMod val="20000"/>
              <a:lumOff val="80000"/>
            </a:schemeClr>
          </a:solidFill>
          <a:ln w="381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216000" rIns="68580" bIns="34290" numCol="1" spcCol="0" rtlCol="0" fromWordArt="0" anchor="t" anchorCtr="0" forceAA="0" compatLnSpc="1">
            <a:prstTxWarp prst="textNoShape">
              <a:avLst/>
            </a:prstTxWarp>
            <a:noAutofit/>
          </a:bodyPr>
          <a:lstStyle/>
          <a:p>
            <a:pPr algn="ctr"/>
            <a:r>
              <a:rPr lang="en-GB" sz="800" i="1" dirty="0">
                <a:solidFill>
                  <a:srgbClr val="0C78BE"/>
                </a:solidFill>
                <a:latin typeface="Karla" pitchFamily="2" charset="0"/>
                <a:ea typeface="Karla" pitchFamily="2" charset="0"/>
              </a:rPr>
              <a:t>(insert your</a:t>
            </a:r>
          </a:p>
          <a:p>
            <a:pPr algn="ctr"/>
            <a:r>
              <a:rPr lang="en-GB" sz="800" i="1" dirty="0">
                <a:solidFill>
                  <a:srgbClr val="0C78BE"/>
                </a:solidFill>
                <a:latin typeface="Karla" pitchFamily="2" charset="0"/>
                <a:ea typeface="Karla" pitchFamily="2" charset="0"/>
              </a:rPr>
              <a:t>assumptions here)</a:t>
            </a:r>
          </a:p>
        </p:txBody>
      </p:sp>
      <p:sp>
        <p:nvSpPr>
          <p:cNvPr id="66" name="Rectangle 65">
            <a:extLst>
              <a:ext uri="{FF2B5EF4-FFF2-40B4-BE49-F238E27FC236}">
                <a16:creationId xmlns:a16="http://schemas.microsoft.com/office/drawing/2014/main" id="{631E56EF-8BA0-7BA2-943A-258D658463D7}"/>
              </a:ext>
            </a:extLst>
          </p:cNvPr>
          <p:cNvSpPr/>
          <p:nvPr/>
        </p:nvSpPr>
        <p:spPr>
          <a:xfrm>
            <a:off x="7112187" y="2714074"/>
            <a:ext cx="1675685" cy="957814"/>
          </a:xfrm>
          <a:prstGeom prst="rect">
            <a:avLst/>
          </a:prstGeom>
          <a:solidFill>
            <a:schemeClr val="accent1">
              <a:lumMod val="20000"/>
              <a:lumOff val="80000"/>
            </a:schemeClr>
          </a:solidFill>
          <a:ln w="381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216000" rIns="68580" bIns="34290" numCol="1" spcCol="0" rtlCol="0" fromWordArt="0" anchor="t" anchorCtr="0" forceAA="0" compatLnSpc="1">
            <a:prstTxWarp prst="textNoShape">
              <a:avLst/>
            </a:prstTxWarp>
            <a:noAutofit/>
          </a:bodyPr>
          <a:lstStyle/>
          <a:p>
            <a:pPr algn="ctr"/>
            <a:r>
              <a:rPr lang="en-GB" sz="800" i="1" dirty="0">
                <a:solidFill>
                  <a:srgbClr val="0C78BE"/>
                </a:solidFill>
                <a:latin typeface="Karla" pitchFamily="2" charset="0"/>
                <a:ea typeface="Karla" pitchFamily="2" charset="0"/>
              </a:rPr>
              <a:t>(insert your</a:t>
            </a:r>
          </a:p>
          <a:p>
            <a:pPr algn="ctr"/>
            <a:r>
              <a:rPr lang="en-GB" sz="800" i="1" dirty="0">
                <a:solidFill>
                  <a:srgbClr val="0C78BE"/>
                </a:solidFill>
                <a:latin typeface="Karla" pitchFamily="2" charset="0"/>
                <a:ea typeface="Karla" pitchFamily="2" charset="0"/>
              </a:rPr>
              <a:t>assumptions here)</a:t>
            </a:r>
          </a:p>
        </p:txBody>
      </p:sp>
      <p:sp>
        <p:nvSpPr>
          <p:cNvPr id="46" name="Rectangle: Rounded Corners 62">
            <a:extLst>
              <a:ext uri="{FF2B5EF4-FFF2-40B4-BE49-F238E27FC236}">
                <a16:creationId xmlns:a16="http://schemas.microsoft.com/office/drawing/2014/main" id="{3128492E-B718-6E81-62B9-0D8BB6D55637}"/>
              </a:ext>
            </a:extLst>
          </p:cNvPr>
          <p:cNvSpPr/>
          <p:nvPr/>
        </p:nvSpPr>
        <p:spPr>
          <a:xfrm>
            <a:off x="1809649" y="2583336"/>
            <a:ext cx="1680666" cy="290083"/>
          </a:xfrm>
          <a:prstGeom prst="roundRect">
            <a:avLst>
              <a:gd name="adj" fmla="val 50000"/>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solidFill>
                  <a:srgbClr val="3E3E3C"/>
                </a:solidFill>
                <a:latin typeface="Karla" pitchFamily="2" charset="0"/>
                <a:ea typeface="Karla" pitchFamily="2" charset="0"/>
              </a:rPr>
              <a:t>Assumptions</a:t>
            </a:r>
          </a:p>
          <a:p>
            <a:pPr algn="ctr"/>
            <a:r>
              <a:rPr lang="en-GB" sz="1000" dirty="0">
                <a:solidFill>
                  <a:srgbClr val="3E3E3C"/>
                </a:solidFill>
                <a:latin typeface="Karla" pitchFamily="2" charset="0"/>
                <a:ea typeface="Karla" pitchFamily="2" charset="0"/>
              </a:rPr>
              <a:t>(input – activities)</a:t>
            </a:r>
          </a:p>
        </p:txBody>
      </p:sp>
      <p:sp>
        <p:nvSpPr>
          <p:cNvPr id="48" name="Rectangle: Rounded Corners 62">
            <a:extLst>
              <a:ext uri="{FF2B5EF4-FFF2-40B4-BE49-F238E27FC236}">
                <a16:creationId xmlns:a16="http://schemas.microsoft.com/office/drawing/2014/main" id="{1B38B52C-0214-036E-0671-CAEE5B59D814}"/>
              </a:ext>
            </a:extLst>
          </p:cNvPr>
          <p:cNvSpPr/>
          <p:nvPr/>
        </p:nvSpPr>
        <p:spPr>
          <a:xfrm>
            <a:off x="3573893" y="2583336"/>
            <a:ext cx="1680666" cy="290083"/>
          </a:xfrm>
          <a:prstGeom prst="roundRect">
            <a:avLst>
              <a:gd name="adj" fmla="val 50000"/>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solidFill>
                  <a:srgbClr val="3E3E3C"/>
                </a:solidFill>
                <a:latin typeface="Karla" pitchFamily="2" charset="0"/>
                <a:ea typeface="Karla" pitchFamily="2" charset="0"/>
              </a:rPr>
              <a:t>Assumptions</a:t>
            </a:r>
          </a:p>
          <a:p>
            <a:pPr algn="ctr"/>
            <a:r>
              <a:rPr lang="en-GB" sz="1000" dirty="0">
                <a:solidFill>
                  <a:srgbClr val="3E3E3C"/>
                </a:solidFill>
                <a:latin typeface="Karla" pitchFamily="2" charset="0"/>
                <a:ea typeface="Karla" pitchFamily="2" charset="0"/>
              </a:rPr>
              <a:t>(activities-output)</a:t>
            </a:r>
          </a:p>
        </p:txBody>
      </p:sp>
      <p:sp>
        <p:nvSpPr>
          <p:cNvPr id="49" name="Rectangle: Rounded Corners 62">
            <a:extLst>
              <a:ext uri="{FF2B5EF4-FFF2-40B4-BE49-F238E27FC236}">
                <a16:creationId xmlns:a16="http://schemas.microsoft.com/office/drawing/2014/main" id="{D6D567C1-D23A-E154-5222-648F42B2DED4}"/>
              </a:ext>
            </a:extLst>
          </p:cNvPr>
          <p:cNvSpPr/>
          <p:nvPr/>
        </p:nvSpPr>
        <p:spPr>
          <a:xfrm>
            <a:off x="5346930" y="2583336"/>
            <a:ext cx="1680666" cy="290083"/>
          </a:xfrm>
          <a:prstGeom prst="roundRect">
            <a:avLst>
              <a:gd name="adj" fmla="val 50000"/>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solidFill>
                  <a:srgbClr val="3E3E3C"/>
                </a:solidFill>
                <a:latin typeface="Karla" pitchFamily="2" charset="0"/>
                <a:ea typeface="Karla" pitchFamily="2" charset="0"/>
              </a:rPr>
              <a:t>Assumptions</a:t>
            </a:r>
          </a:p>
          <a:p>
            <a:pPr algn="ctr"/>
            <a:r>
              <a:rPr lang="en-GB" sz="1000" dirty="0">
                <a:solidFill>
                  <a:srgbClr val="3E3E3C"/>
                </a:solidFill>
                <a:latin typeface="Karla" pitchFamily="2" charset="0"/>
                <a:ea typeface="Karla" pitchFamily="2" charset="0"/>
              </a:rPr>
              <a:t>(output-outcome)</a:t>
            </a:r>
          </a:p>
        </p:txBody>
      </p:sp>
      <p:sp>
        <p:nvSpPr>
          <p:cNvPr id="50" name="Rectangle: Rounded Corners 62">
            <a:extLst>
              <a:ext uri="{FF2B5EF4-FFF2-40B4-BE49-F238E27FC236}">
                <a16:creationId xmlns:a16="http://schemas.microsoft.com/office/drawing/2014/main" id="{7CE37D27-DA9E-65F1-C561-A0497B204C76}"/>
              </a:ext>
            </a:extLst>
          </p:cNvPr>
          <p:cNvSpPr/>
          <p:nvPr/>
        </p:nvSpPr>
        <p:spPr>
          <a:xfrm>
            <a:off x="7111172" y="2583336"/>
            <a:ext cx="1680666" cy="290083"/>
          </a:xfrm>
          <a:prstGeom prst="roundRect">
            <a:avLst>
              <a:gd name="adj" fmla="val 50000"/>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solidFill>
                  <a:srgbClr val="3E3E3C"/>
                </a:solidFill>
                <a:latin typeface="Karla" pitchFamily="2" charset="0"/>
                <a:ea typeface="Karla" pitchFamily="2" charset="0"/>
              </a:rPr>
              <a:t>Assumptions</a:t>
            </a:r>
          </a:p>
          <a:p>
            <a:pPr algn="ctr"/>
            <a:r>
              <a:rPr lang="en-GB" sz="1000" dirty="0">
                <a:solidFill>
                  <a:srgbClr val="3E3E3C"/>
                </a:solidFill>
                <a:latin typeface="Karla" pitchFamily="2" charset="0"/>
                <a:ea typeface="Karla" pitchFamily="2" charset="0"/>
              </a:rPr>
              <a:t>(outcome-impact)</a:t>
            </a:r>
          </a:p>
        </p:txBody>
      </p:sp>
      <p:sp>
        <p:nvSpPr>
          <p:cNvPr id="5" name="Rectangle 4">
            <a:extLst>
              <a:ext uri="{FF2B5EF4-FFF2-40B4-BE49-F238E27FC236}">
                <a16:creationId xmlns:a16="http://schemas.microsoft.com/office/drawing/2014/main" id="{DF7DE646-D1E4-E470-8BC0-7B48C6507745}"/>
              </a:ext>
            </a:extLst>
          </p:cNvPr>
          <p:cNvSpPr/>
          <p:nvPr/>
        </p:nvSpPr>
        <p:spPr>
          <a:xfrm rot="16200000">
            <a:off x="-483212" y="2307272"/>
            <a:ext cx="2342450" cy="386782"/>
          </a:xfrm>
          <a:prstGeom prst="rect">
            <a:avLst/>
          </a:prstGeom>
          <a:solidFill>
            <a:srgbClr val="C00000"/>
          </a:solidFill>
          <a:ln w="38100">
            <a:no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r>
              <a:rPr lang="en-GB" sz="800" b="1" dirty="0">
                <a:solidFill>
                  <a:schemeClr val="bg1"/>
                </a:solidFill>
              </a:rPr>
              <a:t>Key Value Driver 1</a:t>
            </a:r>
          </a:p>
        </p:txBody>
      </p:sp>
      <p:sp>
        <p:nvSpPr>
          <p:cNvPr id="22" name="Rectangle: Rounded Corners 42">
            <a:extLst>
              <a:ext uri="{FF2B5EF4-FFF2-40B4-BE49-F238E27FC236}">
                <a16:creationId xmlns:a16="http://schemas.microsoft.com/office/drawing/2014/main" id="{836DE622-EB3B-21FD-7259-FA73D3AE8C93}"/>
              </a:ext>
            </a:extLst>
          </p:cNvPr>
          <p:cNvSpPr/>
          <p:nvPr/>
        </p:nvSpPr>
        <p:spPr>
          <a:xfrm>
            <a:off x="4434412" y="1291337"/>
            <a:ext cx="3498160" cy="352911"/>
          </a:xfrm>
          <a:prstGeom prst="roundRect">
            <a:avLst>
              <a:gd name="adj" fmla="val 0"/>
            </a:avLst>
          </a:prstGeom>
          <a:noFill/>
          <a:ln w="38100">
            <a:solidFill>
              <a:srgbClr val="F12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Karla" pitchFamily="2" charset="0"/>
            </a:endParaRPr>
          </a:p>
        </p:txBody>
      </p:sp>
      <p:sp>
        <p:nvSpPr>
          <p:cNvPr id="68" name="Rectangle 67">
            <a:extLst>
              <a:ext uri="{FF2B5EF4-FFF2-40B4-BE49-F238E27FC236}">
                <a16:creationId xmlns:a16="http://schemas.microsoft.com/office/drawing/2014/main" id="{2D969E40-D8B8-EF53-2882-0588333DE315}"/>
              </a:ext>
            </a:extLst>
          </p:cNvPr>
          <p:cNvSpPr/>
          <p:nvPr/>
        </p:nvSpPr>
        <p:spPr>
          <a:xfrm>
            <a:off x="937844" y="3928256"/>
            <a:ext cx="1679227" cy="337573"/>
          </a:xfrm>
          <a:prstGeom prst="rect">
            <a:avLst/>
          </a:prstGeom>
          <a:solidFill>
            <a:srgbClr val="3E3E3C"/>
          </a:soli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r>
              <a:rPr lang="en-GB" sz="1400">
                <a:solidFill>
                  <a:schemeClr val="bg1"/>
                </a:solidFill>
                <a:latin typeface="Open Sans Condensed Light" panose="020B0306030504020204" pitchFamily="34" charset="0"/>
                <a:ea typeface="Open Sans Condensed Light" panose="020B0306030504020204" pitchFamily="34" charset="0"/>
                <a:cs typeface="Open Sans Condensed Light" panose="020B0306030504020204" pitchFamily="34" charset="0"/>
              </a:rPr>
              <a:t>INPUT</a:t>
            </a:r>
            <a:endParaRPr lang="en-GB" sz="1400" dirty="0">
              <a:solidFill>
                <a:schemeClr val="bg1"/>
              </a:solidFill>
              <a:latin typeface="Open Sans Condensed Light" panose="020B0306030504020204" pitchFamily="34" charset="0"/>
              <a:ea typeface="Open Sans Condensed Light" panose="020B0306030504020204" pitchFamily="34" charset="0"/>
              <a:cs typeface="Open Sans Condensed Light" panose="020B0306030504020204" pitchFamily="34" charset="0"/>
            </a:endParaRPr>
          </a:p>
        </p:txBody>
      </p:sp>
      <p:sp>
        <p:nvSpPr>
          <p:cNvPr id="69" name="Rectangle 68">
            <a:extLst>
              <a:ext uri="{FF2B5EF4-FFF2-40B4-BE49-F238E27FC236}">
                <a16:creationId xmlns:a16="http://schemas.microsoft.com/office/drawing/2014/main" id="{BAE6AB84-EA56-32E6-2DDD-C8B8FFA29CD9}"/>
              </a:ext>
            </a:extLst>
          </p:cNvPr>
          <p:cNvSpPr/>
          <p:nvPr/>
        </p:nvSpPr>
        <p:spPr>
          <a:xfrm>
            <a:off x="2698744" y="3928256"/>
            <a:ext cx="1679227" cy="337573"/>
          </a:xfrm>
          <a:prstGeom prst="rect">
            <a:avLst/>
          </a:prstGeom>
          <a:solidFill>
            <a:srgbClr val="3E3E3C"/>
          </a:soli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r>
              <a:rPr lang="en-GB" sz="1400">
                <a:solidFill>
                  <a:schemeClr val="bg1"/>
                </a:solidFill>
                <a:latin typeface="Open Sans Condensed Light" panose="020B0306030504020204" pitchFamily="34" charset="0"/>
                <a:ea typeface="Open Sans Condensed Light" panose="020B0306030504020204" pitchFamily="34" charset="0"/>
                <a:cs typeface="Open Sans Condensed Light" panose="020B0306030504020204" pitchFamily="34" charset="0"/>
              </a:rPr>
              <a:t>ACTIVITIES</a:t>
            </a:r>
            <a:endParaRPr lang="en-GB" sz="1400" dirty="0">
              <a:solidFill>
                <a:schemeClr val="bg1"/>
              </a:solidFill>
              <a:latin typeface="Open Sans Condensed Light" panose="020B0306030504020204" pitchFamily="34" charset="0"/>
              <a:ea typeface="Open Sans Condensed Light" panose="020B0306030504020204" pitchFamily="34" charset="0"/>
              <a:cs typeface="Open Sans Condensed Light" panose="020B0306030504020204" pitchFamily="34" charset="0"/>
            </a:endParaRPr>
          </a:p>
        </p:txBody>
      </p:sp>
      <p:sp>
        <p:nvSpPr>
          <p:cNvPr id="70" name="Rectangle 69">
            <a:extLst>
              <a:ext uri="{FF2B5EF4-FFF2-40B4-BE49-F238E27FC236}">
                <a16:creationId xmlns:a16="http://schemas.microsoft.com/office/drawing/2014/main" id="{2E4D22FF-81B8-F21E-1485-D38D950F4B28}"/>
              </a:ext>
            </a:extLst>
          </p:cNvPr>
          <p:cNvSpPr/>
          <p:nvPr/>
        </p:nvSpPr>
        <p:spPr>
          <a:xfrm>
            <a:off x="4458665" y="3928256"/>
            <a:ext cx="1679227" cy="337573"/>
          </a:xfrm>
          <a:prstGeom prst="rect">
            <a:avLst/>
          </a:prstGeom>
          <a:solidFill>
            <a:srgbClr val="3E3E3C"/>
          </a:soli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r>
              <a:rPr lang="en-GB" sz="1400">
                <a:solidFill>
                  <a:schemeClr val="bg1"/>
                </a:solidFill>
                <a:latin typeface="Open Sans Condensed Light" panose="020B0306030504020204" pitchFamily="34" charset="0"/>
                <a:ea typeface="Open Sans Condensed Light" panose="020B0306030504020204" pitchFamily="34" charset="0"/>
                <a:cs typeface="Open Sans Condensed Light" panose="020B0306030504020204" pitchFamily="34" charset="0"/>
              </a:rPr>
              <a:t>OUTPUT</a:t>
            </a:r>
            <a:endParaRPr lang="en-GB" sz="1400" dirty="0">
              <a:solidFill>
                <a:schemeClr val="bg1"/>
              </a:solidFill>
              <a:latin typeface="Open Sans Condensed Light" panose="020B0306030504020204" pitchFamily="34" charset="0"/>
              <a:ea typeface="Open Sans Condensed Light" panose="020B0306030504020204" pitchFamily="34" charset="0"/>
              <a:cs typeface="Open Sans Condensed Light" panose="020B0306030504020204" pitchFamily="34" charset="0"/>
            </a:endParaRPr>
          </a:p>
        </p:txBody>
      </p:sp>
      <p:sp>
        <p:nvSpPr>
          <p:cNvPr id="71" name="Rectangle 70">
            <a:extLst>
              <a:ext uri="{FF2B5EF4-FFF2-40B4-BE49-F238E27FC236}">
                <a16:creationId xmlns:a16="http://schemas.microsoft.com/office/drawing/2014/main" id="{AE582443-E204-E173-4FF9-D46049128CCD}"/>
              </a:ext>
            </a:extLst>
          </p:cNvPr>
          <p:cNvSpPr/>
          <p:nvPr/>
        </p:nvSpPr>
        <p:spPr>
          <a:xfrm>
            <a:off x="6220547" y="3928256"/>
            <a:ext cx="1679227" cy="337573"/>
          </a:xfrm>
          <a:prstGeom prst="rect">
            <a:avLst/>
          </a:prstGeom>
          <a:solidFill>
            <a:srgbClr val="3E3E3C"/>
          </a:soli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r>
              <a:rPr lang="en-GB" sz="1400">
                <a:solidFill>
                  <a:schemeClr val="bg1"/>
                </a:solidFill>
                <a:latin typeface="Open Sans Condensed Light" panose="020B0306030504020204" pitchFamily="34" charset="0"/>
                <a:ea typeface="Open Sans Condensed Light" panose="020B0306030504020204" pitchFamily="34" charset="0"/>
                <a:cs typeface="Open Sans Condensed Light" panose="020B0306030504020204" pitchFamily="34" charset="0"/>
              </a:rPr>
              <a:t>OUTCOME</a:t>
            </a:r>
            <a:endParaRPr lang="en-GB" sz="1400" dirty="0">
              <a:solidFill>
                <a:schemeClr val="bg1"/>
              </a:solidFill>
              <a:latin typeface="Open Sans Condensed Light" panose="020B0306030504020204" pitchFamily="34" charset="0"/>
              <a:ea typeface="Open Sans Condensed Light" panose="020B0306030504020204" pitchFamily="34" charset="0"/>
              <a:cs typeface="Open Sans Condensed Light" panose="020B0306030504020204" pitchFamily="34" charset="0"/>
            </a:endParaRPr>
          </a:p>
        </p:txBody>
      </p:sp>
      <p:sp>
        <p:nvSpPr>
          <p:cNvPr id="74" name="Rectangle 73">
            <a:extLst>
              <a:ext uri="{FF2B5EF4-FFF2-40B4-BE49-F238E27FC236}">
                <a16:creationId xmlns:a16="http://schemas.microsoft.com/office/drawing/2014/main" id="{F75E2445-AA2A-5B73-BCE3-38ADAB1371E1}"/>
              </a:ext>
            </a:extLst>
          </p:cNvPr>
          <p:cNvSpPr/>
          <p:nvPr/>
        </p:nvSpPr>
        <p:spPr>
          <a:xfrm>
            <a:off x="7981447" y="3928256"/>
            <a:ext cx="1679227" cy="334626"/>
          </a:xfrm>
          <a:prstGeom prst="rect">
            <a:avLst/>
          </a:prstGeom>
          <a:solidFill>
            <a:srgbClr val="3E3E3C"/>
          </a:soli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r>
              <a:rPr lang="en-GB" sz="1400">
                <a:solidFill>
                  <a:schemeClr val="bg1"/>
                </a:solidFill>
                <a:latin typeface="Open Sans Condensed Light" panose="020B0306030504020204" pitchFamily="34" charset="0"/>
                <a:ea typeface="Open Sans Condensed Light" panose="020B0306030504020204" pitchFamily="34" charset="0"/>
                <a:cs typeface="Open Sans Condensed Light" panose="020B0306030504020204" pitchFamily="34" charset="0"/>
              </a:rPr>
              <a:t>IMPACT</a:t>
            </a:r>
            <a:endParaRPr lang="en-GB" sz="900" dirty="0">
              <a:solidFill>
                <a:schemeClr val="bg1"/>
              </a:solidFill>
              <a:latin typeface="Open Sans Condensed Light" panose="020B0306030504020204" pitchFamily="34" charset="0"/>
              <a:ea typeface="Open Sans Condensed Light" panose="020B0306030504020204" pitchFamily="34" charset="0"/>
              <a:cs typeface="Open Sans Condensed Light" panose="020B0306030504020204" pitchFamily="34" charset="0"/>
            </a:endParaRPr>
          </a:p>
        </p:txBody>
      </p:sp>
      <p:sp>
        <p:nvSpPr>
          <p:cNvPr id="75" name="Rectangle 74">
            <a:extLst>
              <a:ext uri="{FF2B5EF4-FFF2-40B4-BE49-F238E27FC236}">
                <a16:creationId xmlns:a16="http://schemas.microsoft.com/office/drawing/2014/main" id="{585BB0F4-BDB4-BEFA-D2B8-52EFCD006575}"/>
              </a:ext>
            </a:extLst>
          </p:cNvPr>
          <p:cNvSpPr/>
          <p:nvPr/>
        </p:nvSpPr>
        <p:spPr>
          <a:xfrm>
            <a:off x="928688" y="4312990"/>
            <a:ext cx="1679227" cy="830569"/>
          </a:xfrm>
          <a:prstGeom prst="rect">
            <a:avLst/>
          </a:prstGeom>
          <a:solidFill>
            <a:schemeClr val="bg1"/>
          </a:solidFill>
          <a:ln w="12700">
            <a:solidFill>
              <a:srgbClr val="A2C709"/>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t" anchorCtr="0" forceAA="0" compatLnSpc="1">
            <a:prstTxWarp prst="textNoShape">
              <a:avLst/>
            </a:prstTxWarp>
            <a:noAutofit/>
          </a:bodyPr>
          <a:lstStyle/>
          <a:p>
            <a:pPr algn="ctr"/>
            <a:r>
              <a:rPr lang="en-GB" sz="800" i="1" dirty="0">
                <a:solidFill>
                  <a:srgbClr val="0C78BE"/>
                </a:solidFill>
                <a:latin typeface="Karla" pitchFamily="2" charset="0"/>
                <a:ea typeface="Karla" pitchFamily="2" charset="0"/>
              </a:rPr>
              <a:t>(insert your indicator statements here)</a:t>
            </a:r>
          </a:p>
        </p:txBody>
      </p:sp>
      <p:sp>
        <p:nvSpPr>
          <p:cNvPr id="76" name="Rectangle 75">
            <a:extLst>
              <a:ext uri="{FF2B5EF4-FFF2-40B4-BE49-F238E27FC236}">
                <a16:creationId xmlns:a16="http://schemas.microsoft.com/office/drawing/2014/main" id="{050F0F41-15F8-8A96-A51A-9689805B0776}"/>
              </a:ext>
            </a:extLst>
          </p:cNvPr>
          <p:cNvSpPr/>
          <p:nvPr/>
        </p:nvSpPr>
        <p:spPr>
          <a:xfrm>
            <a:off x="2688945" y="4312990"/>
            <a:ext cx="1679227" cy="830569"/>
          </a:xfrm>
          <a:prstGeom prst="rect">
            <a:avLst/>
          </a:prstGeom>
          <a:solidFill>
            <a:schemeClr val="bg1"/>
          </a:solidFill>
          <a:ln w="12700">
            <a:solidFill>
              <a:srgbClr val="A2C709"/>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t" anchorCtr="0" forceAA="0" compatLnSpc="1">
            <a:prstTxWarp prst="textNoShape">
              <a:avLst/>
            </a:prstTxWarp>
            <a:noAutofit/>
          </a:bodyPr>
          <a:lstStyle/>
          <a:p>
            <a:pPr algn="ctr"/>
            <a:r>
              <a:rPr lang="en-GB" sz="800" i="1">
                <a:solidFill>
                  <a:srgbClr val="0C78BE"/>
                </a:solidFill>
                <a:latin typeface="Karla" pitchFamily="2" charset="0"/>
                <a:ea typeface="Karla" pitchFamily="2" charset="0"/>
              </a:rPr>
              <a:t>(insert your indicator statements here)</a:t>
            </a:r>
            <a:endParaRPr lang="en-GB" sz="800" i="1" dirty="0">
              <a:solidFill>
                <a:srgbClr val="0C78BE"/>
              </a:solidFill>
              <a:latin typeface="Karla" pitchFamily="2" charset="0"/>
              <a:ea typeface="Karla" pitchFamily="2" charset="0"/>
            </a:endParaRPr>
          </a:p>
        </p:txBody>
      </p:sp>
      <p:sp>
        <p:nvSpPr>
          <p:cNvPr id="77" name="Rectangle 76">
            <a:extLst>
              <a:ext uri="{FF2B5EF4-FFF2-40B4-BE49-F238E27FC236}">
                <a16:creationId xmlns:a16="http://schemas.microsoft.com/office/drawing/2014/main" id="{D2275DB0-F17E-D400-6B93-471C32B65669}"/>
              </a:ext>
            </a:extLst>
          </p:cNvPr>
          <p:cNvSpPr/>
          <p:nvPr/>
        </p:nvSpPr>
        <p:spPr>
          <a:xfrm>
            <a:off x="4462741" y="4312990"/>
            <a:ext cx="1679227" cy="798927"/>
          </a:xfrm>
          <a:prstGeom prst="rect">
            <a:avLst/>
          </a:prstGeom>
          <a:solidFill>
            <a:schemeClr val="bg1"/>
          </a:solidFill>
          <a:ln w="12700">
            <a:solidFill>
              <a:srgbClr val="A2C709"/>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t" anchorCtr="0" forceAA="0" compatLnSpc="1">
            <a:prstTxWarp prst="textNoShape">
              <a:avLst/>
            </a:prstTxWarp>
            <a:noAutofit/>
          </a:bodyPr>
          <a:lstStyle/>
          <a:p>
            <a:pPr algn="ctr"/>
            <a:r>
              <a:rPr lang="en-GB" sz="800" i="1">
                <a:solidFill>
                  <a:srgbClr val="0C78BE"/>
                </a:solidFill>
                <a:latin typeface="Karla" pitchFamily="2" charset="0"/>
                <a:ea typeface="Karla" pitchFamily="2" charset="0"/>
              </a:rPr>
              <a:t>(insert your indicator statements here)</a:t>
            </a:r>
            <a:endParaRPr lang="en-GB" sz="800" i="1" dirty="0">
              <a:solidFill>
                <a:srgbClr val="0C78BE"/>
              </a:solidFill>
              <a:latin typeface="Karla" pitchFamily="2" charset="0"/>
              <a:ea typeface="Karla" pitchFamily="2" charset="0"/>
            </a:endParaRPr>
          </a:p>
        </p:txBody>
      </p:sp>
      <p:sp>
        <p:nvSpPr>
          <p:cNvPr id="79" name="Rectangle 78">
            <a:extLst>
              <a:ext uri="{FF2B5EF4-FFF2-40B4-BE49-F238E27FC236}">
                <a16:creationId xmlns:a16="http://schemas.microsoft.com/office/drawing/2014/main" id="{6ED21A5E-5A06-F864-FA3B-9DD5C73D9567}"/>
              </a:ext>
            </a:extLst>
          </p:cNvPr>
          <p:cNvSpPr/>
          <p:nvPr/>
        </p:nvSpPr>
        <p:spPr>
          <a:xfrm>
            <a:off x="6236537" y="4312990"/>
            <a:ext cx="1679227" cy="798927"/>
          </a:xfrm>
          <a:prstGeom prst="rect">
            <a:avLst/>
          </a:prstGeom>
          <a:solidFill>
            <a:schemeClr val="bg1"/>
          </a:solidFill>
          <a:ln w="12700">
            <a:solidFill>
              <a:srgbClr val="A2C709"/>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t" anchorCtr="0" forceAA="0" compatLnSpc="1">
            <a:prstTxWarp prst="textNoShape">
              <a:avLst/>
            </a:prstTxWarp>
            <a:noAutofit/>
          </a:bodyPr>
          <a:lstStyle/>
          <a:p>
            <a:pPr algn="ctr"/>
            <a:r>
              <a:rPr lang="en-GB" sz="800" i="1">
                <a:solidFill>
                  <a:srgbClr val="0C78BE"/>
                </a:solidFill>
                <a:latin typeface="Karla" pitchFamily="2" charset="0"/>
                <a:ea typeface="Karla" pitchFamily="2" charset="0"/>
              </a:rPr>
              <a:t>(insert your indicator statements here)</a:t>
            </a:r>
            <a:endParaRPr lang="en-GB" sz="800" i="1" dirty="0">
              <a:solidFill>
                <a:srgbClr val="0C78BE"/>
              </a:solidFill>
              <a:latin typeface="Karla" pitchFamily="2" charset="0"/>
              <a:ea typeface="Karla" pitchFamily="2" charset="0"/>
            </a:endParaRPr>
          </a:p>
        </p:txBody>
      </p:sp>
      <p:sp>
        <p:nvSpPr>
          <p:cNvPr id="80" name="Rectangle 79">
            <a:extLst>
              <a:ext uri="{FF2B5EF4-FFF2-40B4-BE49-F238E27FC236}">
                <a16:creationId xmlns:a16="http://schemas.microsoft.com/office/drawing/2014/main" id="{810B3BAF-D47D-FE86-F089-4939D58C6506}"/>
              </a:ext>
            </a:extLst>
          </p:cNvPr>
          <p:cNvSpPr/>
          <p:nvPr/>
        </p:nvSpPr>
        <p:spPr>
          <a:xfrm>
            <a:off x="7983252" y="4312990"/>
            <a:ext cx="1679227" cy="798927"/>
          </a:xfrm>
          <a:prstGeom prst="rect">
            <a:avLst/>
          </a:prstGeom>
          <a:solidFill>
            <a:schemeClr val="bg1"/>
          </a:solidFill>
          <a:ln w="12700">
            <a:solidFill>
              <a:srgbClr val="A2C709"/>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t" anchorCtr="0" forceAA="0" compatLnSpc="1">
            <a:prstTxWarp prst="textNoShape">
              <a:avLst/>
            </a:prstTxWarp>
            <a:noAutofit/>
          </a:bodyPr>
          <a:lstStyle/>
          <a:p>
            <a:pPr algn="ctr"/>
            <a:r>
              <a:rPr lang="en-GB" sz="800" i="1">
                <a:solidFill>
                  <a:srgbClr val="0C78BE"/>
                </a:solidFill>
                <a:latin typeface="Karla" pitchFamily="2" charset="0"/>
                <a:ea typeface="Karla" pitchFamily="2" charset="0"/>
              </a:rPr>
              <a:t>(insert your indicator statements here)</a:t>
            </a:r>
            <a:endParaRPr lang="en-GB" sz="800" i="1" dirty="0">
              <a:solidFill>
                <a:srgbClr val="0C78BE"/>
              </a:solidFill>
              <a:latin typeface="Karla" pitchFamily="2" charset="0"/>
              <a:ea typeface="Karla" pitchFamily="2" charset="0"/>
            </a:endParaRPr>
          </a:p>
        </p:txBody>
      </p:sp>
      <p:sp>
        <p:nvSpPr>
          <p:cNvPr id="81" name="Rectangle 80">
            <a:extLst>
              <a:ext uri="{FF2B5EF4-FFF2-40B4-BE49-F238E27FC236}">
                <a16:creationId xmlns:a16="http://schemas.microsoft.com/office/drawing/2014/main" id="{93FCA515-AD05-B3B2-6CAA-0C04E5AB6029}"/>
              </a:ext>
            </a:extLst>
          </p:cNvPr>
          <p:cNvSpPr/>
          <p:nvPr/>
        </p:nvSpPr>
        <p:spPr>
          <a:xfrm>
            <a:off x="1797162" y="5328689"/>
            <a:ext cx="1690985" cy="957814"/>
          </a:xfrm>
          <a:prstGeom prst="rect">
            <a:avLst/>
          </a:prstGeom>
          <a:solidFill>
            <a:schemeClr val="accent1">
              <a:lumMod val="20000"/>
              <a:lumOff val="80000"/>
            </a:schemeClr>
          </a:solidFill>
          <a:ln w="381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216000" rIns="68580" bIns="34290" numCol="1" spcCol="0" rtlCol="0" fromWordArt="0" anchor="t" anchorCtr="0" forceAA="0" compatLnSpc="1">
            <a:prstTxWarp prst="textNoShape">
              <a:avLst/>
            </a:prstTxWarp>
            <a:noAutofit/>
          </a:bodyPr>
          <a:lstStyle/>
          <a:p>
            <a:pPr algn="ctr"/>
            <a:r>
              <a:rPr lang="en-GB" sz="800" i="1">
                <a:solidFill>
                  <a:srgbClr val="0C78BE"/>
                </a:solidFill>
                <a:latin typeface="Karla" pitchFamily="2" charset="0"/>
                <a:ea typeface="Karla" pitchFamily="2" charset="0"/>
              </a:rPr>
              <a:t>(insert your</a:t>
            </a:r>
          </a:p>
          <a:p>
            <a:pPr algn="ctr"/>
            <a:r>
              <a:rPr lang="en-GB" sz="800" i="1">
                <a:solidFill>
                  <a:srgbClr val="0C78BE"/>
                </a:solidFill>
                <a:latin typeface="Karla" pitchFamily="2" charset="0"/>
                <a:ea typeface="Karla" pitchFamily="2" charset="0"/>
              </a:rPr>
              <a:t>assumptions here)</a:t>
            </a:r>
            <a:endParaRPr lang="en-GB" sz="800" i="1" dirty="0">
              <a:solidFill>
                <a:srgbClr val="0C78BE"/>
              </a:solidFill>
              <a:latin typeface="Karla" pitchFamily="2" charset="0"/>
              <a:ea typeface="Karla" pitchFamily="2" charset="0"/>
            </a:endParaRPr>
          </a:p>
        </p:txBody>
      </p:sp>
      <p:sp>
        <p:nvSpPr>
          <p:cNvPr id="82" name="Rectangle 81">
            <a:extLst>
              <a:ext uri="{FF2B5EF4-FFF2-40B4-BE49-F238E27FC236}">
                <a16:creationId xmlns:a16="http://schemas.microsoft.com/office/drawing/2014/main" id="{8362D1AC-97FF-BECB-49A2-86E5A6B1E547}"/>
              </a:ext>
            </a:extLst>
          </p:cNvPr>
          <p:cNvSpPr/>
          <p:nvPr/>
        </p:nvSpPr>
        <p:spPr>
          <a:xfrm>
            <a:off x="3577000" y="5328689"/>
            <a:ext cx="1690985" cy="957814"/>
          </a:xfrm>
          <a:prstGeom prst="rect">
            <a:avLst/>
          </a:prstGeom>
          <a:solidFill>
            <a:schemeClr val="accent1">
              <a:lumMod val="20000"/>
              <a:lumOff val="80000"/>
            </a:schemeClr>
          </a:solidFill>
          <a:ln w="381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216000" rIns="68580" bIns="34290" numCol="1" spcCol="0" rtlCol="0" fromWordArt="0" anchor="t" anchorCtr="0" forceAA="0" compatLnSpc="1">
            <a:prstTxWarp prst="textNoShape">
              <a:avLst/>
            </a:prstTxWarp>
            <a:noAutofit/>
          </a:bodyPr>
          <a:lstStyle/>
          <a:p>
            <a:pPr algn="ctr"/>
            <a:r>
              <a:rPr lang="en-GB" sz="800" i="1">
                <a:solidFill>
                  <a:srgbClr val="0C78BE"/>
                </a:solidFill>
                <a:latin typeface="Karla" pitchFamily="2" charset="0"/>
                <a:ea typeface="Karla" pitchFamily="2" charset="0"/>
              </a:rPr>
              <a:t>(insert your</a:t>
            </a:r>
          </a:p>
          <a:p>
            <a:pPr algn="ctr"/>
            <a:r>
              <a:rPr lang="en-GB" sz="800" i="1">
                <a:solidFill>
                  <a:srgbClr val="0C78BE"/>
                </a:solidFill>
                <a:latin typeface="Karla" pitchFamily="2" charset="0"/>
                <a:ea typeface="Karla" pitchFamily="2" charset="0"/>
              </a:rPr>
              <a:t>assumptions here)</a:t>
            </a:r>
            <a:endParaRPr lang="en-GB" sz="800" i="1" dirty="0">
              <a:solidFill>
                <a:srgbClr val="0C78BE"/>
              </a:solidFill>
              <a:latin typeface="Karla" pitchFamily="2" charset="0"/>
              <a:ea typeface="Karla" pitchFamily="2" charset="0"/>
            </a:endParaRPr>
          </a:p>
        </p:txBody>
      </p:sp>
      <p:sp>
        <p:nvSpPr>
          <p:cNvPr id="83" name="Rectangle 82">
            <a:extLst>
              <a:ext uri="{FF2B5EF4-FFF2-40B4-BE49-F238E27FC236}">
                <a16:creationId xmlns:a16="http://schemas.microsoft.com/office/drawing/2014/main" id="{F9B16BDE-0D30-6106-AB34-9638E4CECB18}"/>
              </a:ext>
            </a:extLst>
          </p:cNvPr>
          <p:cNvSpPr/>
          <p:nvPr/>
        </p:nvSpPr>
        <p:spPr>
          <a:xfrm>
            <a:off x="5348991" y="5328689"/>
            <a:ext cx="1690985" cy="957814"/>
          </a:xfrm>
          <a:prstGeom prst="rect">
            <a:avLst/>
          </a:prstGeom>
          <a:solidFill>
            <a:schemeClr val="accent1">
              <a:lumMod val="20000"/>
              <a:lumOff val="80000"/>
            </a:schemeClr>
          </a:solidFill>
          <a:ln w="381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216000" rIns="68580" bIns="34290" numCol="1" spcCol="0" rtlCol="0" fromWordArt="0" anchor="t" anchorCtr="0" forceAA="0" compatLnSpc="1">
            <a:prstTxWarp prst="textNoShape">
              <a:avLst/>
            </a:prstTxWarp>
            <a:noAutofit/>
          </a:bodyPr>
          <a:lstStyle/>
          <a:p>
            <a:pPr algn="ctr"/>
            <a:r>
              <a:rPr lang="en-GB" sz="800" i="1">
                <a:solidFill>
                  <a:srgbClr val="0C78BE"/>
                </a:solidFill>
                <a:latin typeface="Karla" pitchFamily="2" charset="0"/>
                <a:ea typeface="Karla" pitchFamily="2" charset="0"/>
              </a:rPr>
              <a:t>(insert your</a:t>
            </a:r>
          </a:p>
          <a:p>
            <a:pPr algn="ctr"/>
            <a:r>
              <a:rPr lang="en-GB" sz="800" i="1">
                <a:solidFill>
                  <a:srgbClr val="0C78BE"/>
                </a:solidFill>
                <a:latin typeface="Karla" pitchFamily="2" charset="0"/>
                <a:ea typeface="Karla" pitchFamily="2" charset="0"/>
              </a:rPr>
              <a:t>assumptions here)</a:t>
            </a:r>
            <a:endParaRPr lang="en-GB" sz="800" i="1" dirty="0">
              <a:solidFill>
                <a:srgbClr val="0C78BE"/>
              </a:solidFill>
              <a:latin typeface="Karla" pitchFamily="2" charset="0"/>
              <a:ea typeface="Karla" pitchFamily="2" charset="0"/>
            </a:endParaRPr>
          </a:p>
        </p:txBody>
      </p:sp>
      <p:sp>
        <p:nvSpPr>
          <p:cNvPr id="84" name="Rectangle 83">
            <a:extLst>
              <a:ext uri="{FF2B5EF4-FFF2-40B4-BE49-F238E27FC236}">
                <a16:creationId xmlns:a16="http://schemas.microsoft.com/office/drawing/2014/main" id="{3FACE2A5-3C5D-A244-8A16-19B31EB082EB}"/>
              </a:ext>
            </a:extLst>
          </p:cNvPr>
          <p:cNvSpPr/>
          <p:nvPr/>
        </p:nvSpPr>
        <p:spPr>
          <a:xfrm>
            <a:off x="7112187" y="5328689"/>
            <a:ext cx="1675685" cy="957814"/>
          </a:xfrm>
          <a:prstGeom prst="rect">
            <a:avLst/>
          </a:prstGeom>
          <a:solidFill>
            <a:schemeClr val="accent1">
              <a:lumMod val="20000"/>
              <a:lumOff val="80000"/>
            </a:schemeClr>
          </a:solidFill>
          <a:ln w="381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216000" rIns="68580" bIns="34290" numCol="1" spcCol="0" rtlCol="0" fromWordArt="0" anchor="t" anchorCtr="0" forceAA="0" compatLnSpc="1">
            <a:prstTxWarp prst="textNoShape">
              <a:avLst/>
            </a:prstTxWarp>
            <a:noAutofit/>
          </a:bodyPr>
          <a:lstStyle/>
          <a:p>
            <a:pPr algn="ctr"/>
            <a:r>
              <a:rPr lang="en-GB" sz="800" i="1">
                <a:solidFill>
                  <a:srgbClr val="0C78BE"/>
                </a:solidFill>
                <a:latin typeface="Karla" pitchFamily="2" charset="0"/>
                <a:ea typeface="Karla" pitchFamily="2" charset="0"/>
              </a:rPr>
              <a:t>(insert your</a:t>
            </a:r>
          </a:p>
          <a:p>
            <a:pPr algn="ctr"/>
            <a:r>
              <a:rPr lang="en-GB" sz="800" i="1">
                <a:solidFill>
                  <a:srgbClr val="0C78BE"/>
                </a:solidFill>
                <a:latin typeface="Karla" pitchFamily="2" charset="0"/>
                <a:ea typeface="Karla" pitchFamily="2" charset="0"/>
              </a:rPr>
              <a:t>assumptions here)</a:t>
            </a:r>
            <a:endParaRPr lang="en-GB" sz="800" i="1" dirty="0">
              <a:solidFill>
                <a:srgbClr val="0C78BE"/>
              </a:solidFill>
              <a:latin typeface="Karla" pitchFamily="2" charset="0"/>
              <a:ea typeface="Karla" pitchFamily="2" charset="0"/>
            </a:endParaRPr>
          </a:p>
        </p:txBody>
      </p:sp>
      <p:sp>
        <p:nvSpPr>
          <p:cNvPr id="85" name="Rectangle: Rounded Corners 62">
            <a:extLst>
              <a:ext uri="{FF2B5EF4-FFF2-40B4-BE49-F238E27FC236}">
                <a16:creationId xmlns:a16="http://schemas.microsoft.com/office/drawing/2014/main" id="{54464640-E157-803A-281C-DE8C32327790}"/>
              </a:ext>
            </a:extLst>
          </p:cNvPr>
          <p:cNvSpPr/>
          <p:nvPr/>
        </p:nvSpPr>
        <p:spPr>
          <a:xfrm>
            <a:off x="1809649" y="5197951"/>
            <a:ext cx="1680666" cy="290083"/>
          </a:xfrm>
          <a:prstGeom prst="roundRect">
            <a:avLst>
              <a:gd name="adj" fmla="val 50000"/>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a:solidFill>
                  <a:srgbClr val="3E3E3C"/>
                </a:solidFill>
                <a:latin typeface="Karla" pitchFamily="2" charset="0"/>
                <a:ea typeface="Karla" pitchFamily="2" charset="0"/>
              </a:rPr>
              <a:t>Assumptions</a:t>
            </a:r>
          </a:p>
          <a:p>
            <a:pPr algn="ctr"/>
            <a:r>
              <a:rPr lang="en-GB" sz="1000">
                <a:solidFill>
                  <a:srgbClr val="3E3E3C"/>
                </a:solidFill>
                <a:latin typeface="Karla" pitchFamily="2" charset="0"/>
                <a:ea typeface="Karla" pitchFamily="2" charset="0"/>
              </a:rPr>
              <a:t>(input – activities)</a:t>
            </a:r>
            <a:endParaRPr lang="en-GB" sz="1000" dirty="0">
              <a:solidFill>
                <a:srgbClr val="3E3E3C"/>
              </a:solidFill>
              <a:latin typeface="Karla" pitchFamily="2" charset="0"/>
              <a:ea typeface="Karla" pitchFamily="2" charset="0"/>
            </a:endParaRPr>
          </a:p>
        </p:txBody>
      </p:sp>
      <p:sp>
        <p:nvSpPr>
          <p:cNvPr id="86" name="Rectangle: Rounded Corners 62">
            <a:extLst>
              <a:ext uri="{FF2B5EF4-FFF2-40B4-BE49-F238E27FC236}">
                <a16:creationId xmlns:a16="http://schemas.microsoft.com/office/drawing/2014/main" id="{E89CE784-EE39-BCF7-BF0A-108109D8867B}"/>
              </a:ext>
            </a:extLst>
          </p:cNvPr>
          <p:cNvSpPr/>
          <p:nvPr/>
        </p:nvSpPr>
        <p:spPr>
          <a:xfrm>
            <a:off x="3573893" y="5197951"/>
            <a:ext cx="1680666" cy="290083"/>
          </a:xfrm>
          <a:prstGeom prst="roundRect">
            <a:avLst>
              <a:gd name="adj" fmla="val 50000"/>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a:solidFill>
                  <a:srgbClr val="3E3E3C"/>
                </a:solidFill>
                <a:latin typeface="Karla" pitchFamily="2" charset="0"/>
                <a:ea typeface="Karla" pitchFamily="2" charset="0"/>
              </a:rPr>
              <a:t>Assumptions</a:t>
            </a:r>
          </a:p>
          <a:p>
            <a:pPr algn="ctr"/>
            <a:r>
              <a:rPr lang="en-GB" sz="1000">
                <a:solidFill>
                  <a:srgbClr val="3E3E3C"/>
                </a:solidFill>
                <a:latin typeface="Karla" pitchFamily="2" charset="0"/>
                <a:ea typeface="Karla" pitchFamily="2" charset="0"/>
              </a:rPr>
              <a:t>(activities-output)</a:t>
            </a:r>
            <a:endParaRPr lang="en-GB" sz="1000" dirty="0">
              <a:solidFill>
                <a:srgbClr val="3E3E3C"/>
              </a:solidFill>
              <a:latin typeface="Karla" pitchFamily="2" charset="0"/>
              <a:ea typeface="Karla" pitchFamily="2" charset="0"/>
            </a:endParaRPr>
          </a:p>
        </p:txBody>
      </p:sp>
      <p:sp>
        <p:nvSpPr>
          <p:cNvPr id="87" name="Rectangle: Rounded Corners 62">
            <a:extLst>
              <a:ext uri="{FF2B5EF4-FFF2-40B4-BE49-F238E27FC236}">
                <a16:creationId xmlns:a16="http://schemas.microsoft.com/office/drawing/2014/main" id="{3856044B-F240-9EC7-D4A5-BC21EABB35FE}"/>
              </a:ext>
            </a:extLst>
          </p:cNvPr>
          <p:cNvSpPr/>
          <p:nvPr/>
        </p:nvSpPr>
        <p:spPr>
          <a:xfrm>
            <a:off x="5346930" y="5197951"/>
            <a:ext cx="1680666" cy="290083"/>
          </a:xfrm>
          <a:prstGeom prst="roundRect">
            <a:avLst>
              <a:gd name="adj" fmla="val 50000"/>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a:solidFill>
                  <a:srgbClr val="3E3E3C"/>
                </a:solidFill>
                <a:latin typeface="Karla" pitchFamily="2" charset="0"/>
                <a:ea typeface="Karla" pitchFamily="2" charset="0"/>
              </a:rPr>
              <a:t>Assumptions</a:t>
            </a:r>
          </a:p>
          <a:p>
            <a:pPr algn="ctr"/>
            <a:r>
              <a:rPr lang="en-GB" sz="1000">
                <a:solidFill>
                  <a:srgbClr val="3E3E3C"/>
                </a:solidFill>
                <a:latin typeface="Karla" pitchFamily="2" charset="0"/>
                <a:ea typeface="Karla" pitchFamily="2" charset="0"/>
              </a:rPr>
              <a:t>(output-outcome)</a:t>
            </a:r>
            <a:endParaRPr lang="en-GB" sz="1000" dirty="0">
              <a:solidFill>
                <a:srgbClr val="3E3E3C"/>
              </a:solidFill>
              <a:latin typeface="Karla" pitchFamily="2" charset="0"/>
              <a:ea typeface="Karla" pitchFamily="2" charset="0"/>
            </a:endParaRPr>
          </a:p>
        </p:txBody>
      </p:sp>
      <p:sp>
        <p:nvSpPr>
          <p:cNvPr id="88" name="Rectangle: Rounded Corners 62">
            <a:extLst>
              <a:ext uri="{FF2B5EF4-FFF2-40B4-BE49-F238E27FC236}">
                <a16:creationId xmlns:a16="http://schemas.microsoft.com/office/drawing/2014/main" id="{C6D1A2A1-C06A-D316-1669-3B5B9287128D}"/>
              </a:ext>
            </a:extLst>
          </p:cNvPr>
          <p:cNvSpPr/>
          <p:nvPr/>
        </p:nvSpPr>
        <p:spPr>
          <a:xfrm>
            <a:off x="7111172" y="5197951"/>
            <a:ext cx="1680666" cy="290083"/>
          </a:xfrm>
          <a:prstGeom prst="roundRect">
            <a:avLst>
              <a:gd name="adj" fmla="val 50000"/>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a:solidFill>
                  <a:srgbClr val="3E3E3C"/>
                </a:solidFill>
                <a:latin typeface="Karla" pitchFamily="2" charset="0"/>
                <a:ea typeface="Karla" pitchFamily="2" charset="0"/>
              </a:rPr>
              <a:t>Assumptions</a:t>
            </a:r>
          </a:p>
          <a:p>
            <a:pPr algn="ctr"/>
            <a:r>
              <a:rPr lang="en-GB" sz="1000">
                <a:solidFill>
                  <a:srgbClr val="3E3E3C"/>
                </a:solidFill>
                <a:latin typeface="Karla" pitchFamily="2" charset="0"/>
                <a:ea typeface="Karla" pitchFamily="2" charset="0"/>
              </a:rPr>
              <a:t>(outcome-impact)</a:t>
            </a:r>
            <a:endParaRPr lang="en-GB" sz="1000" dirty="0">
              <a:solidFill>
                <a:srgbClr val="3E3E3C"/>
              </a:solidFill>
              <a:latin typeface="Karla" pitchFamily="2" charset="0"/>
              <a:ea typeface="Karla" pitchFamily="2" charset="0"/>
            </a:endParaRPr>
          </a:p>
        </p:txBody>
      </p:sp>
      <p:sp>
        <p:nvSpPr>
          <p:cNvPr id="65" name="Rectangle 64">
            <a:extLst>
              <a:ext uri="{FF2B5EF4-FFF2-40B4-BE49-F238E27FC236}">
                <a16:creationId xmlns:a16="http://schemas.microsoft.com/office/drawing/2014/main" id="{60005A0C-CCC9-F8EA-100C-DF4C01DDDD04}"/>
              </a:ext>
            </a:extLst>
          </p:cNvPr>
          <p:cNvSpPr/>
          <p:nvPr/>
        </p:nvSpPr>
        <p:spPr>
          <a:xfrm rot="16200000">
            <a:off x="-483212" y="4921887"/>
            <a:ext cx="2342450" cy="386782"/>
          </a:xfrm>
          <a:prstGeom prst="rect">
            <a:avLst/>
          </a:prstGeom>
          <a:solidFill>
            <a:srgbClr val="C00000"/>
          </a:solidFill>
          <a:ln w="38100">
            <a:no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r>
              <a:rPr lang="en-GB" sz="800" b="1" dirty="0">
                <a:solidFill>
                  <a:schemeClr val="bg1"/>
                </a:solidFill>
              </a:rPr>
              <a:t>Key Value Driver 1</a:t>
            </a:r>
          </a:p>
        </p:txBody>
      </p:sp>
      <p:cxnSp>
        <p:nvCxnSpPr>
          <p:cNvPr id="89" name="Straight Connector 88">
            <a:extLst>
              <a:ext uri="{FF2B5EF4-FFF2-40B4-BE49-F238E27FC236}">
                <a16:creationId xmlns:a16="http://schemas.microsoft.com/office/drawing/2014/main" id="{8BC18859-334C-C579-5F24-9586F64760A3}"/>
              </a:ext>
            </a:extLst>
          </p:cNvPr>
          <p:cNvCxnSpPr>
            <a:cxnSpLocks/>
          </p:cNvCxnSpPr>
          <p:nvPr/>
        </p:nvCxnSpPr>
        <p:spPr>
          <a:xfrm>
            <a:off x="317761" y="3809770"/>
            <a:ext cx="9569457" cy="10591"/>
          </a:xfrm>
          <a:prstGeom prst="line">
            <a:avLst/>
          </a:prstGeom>
          <a:ln w="22225">
            <a:solidFill>
              <a:srgbClr val="B3B2B2"/>
            </a:solidFill>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346337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54" name="Rectangle 53">
            <a:extLst>
              <a:ext uri="{FF2B5EF4-FFF2-40B4-BE49-F238E27FC236}">
                <a16:creationId xmlns:a16="http://schemas.microsoft.com/office/drawing/2014/main" id="{521F2419-BE76-0324-1A1A-ACC55453B8AF}"/>
              </a:ext>
            </a:extLst>
          </p:cNvPr>
          <p:cNvSpPr/>
          <p:nvPr/>
        </p:nvSpPr>
        <p:spPr>
          <a:xfrm>
            <a:off x="1793196" y="5460265"/>
            <a:ext cx="1690985" cy="957814"/>
          </a:xfrm>
          <a:prstGeom prst="rect">
            <a:avLst/>
          </a:prstGeom>
          <a:solidFill>
            <a:schemeClr val="accent1">
              <a:lumMod val="20000"/>
              <a:lumOff val="80000"/>
            </a:schemeClr>
          </a:solidFill>
          <a:ln w="381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72000" rIns="68580" bIns="0" numCol="1" spcCol="0" rtlCol="0" fromWordArt="0" anchor="t" anchorCtr="0" forceAA="0" compatLnSpc="1">
            <a:prstTxWarp prst="textNoShape">
              <a:avLst/>
            </a:prstTxWarp>
            <a:noAutofit/>
          </a:bodyPr>
          <a:lstStyle/>
          <a:p>
            <a:r>
              <a:rPr lang="en-GB" sz="700" i="1" dirty="0">
                <a:solidFill>
                  <a:srgbClr val="0C78BE"/>
                </a:solidFill>
                <a:latin typeface="Karla" pitchFamily="2" charset="0"/>
                <a:ea typeface="Karla" pitchFamily="2" charset="0"/>
              </a:rPr>
              <a:t>Food establishments are willing to participate in the program (e.g. strong incentives via sustainability policies within their organisations)</a:t>
            </a:r>
          </a:p>
          <a:p>
            <a:r>
              <a:rPr lang="en-GB" sz="700" i="1" dirty="0">
                <a:solidFill>
                  <a:srgbClr val="0C78BE"/>
                </a:solidFill>
                <a:latin typeface="Karla" pitchFamily="2" charset="0"/>
                <a:ea typeface="Karla" pitchFamily="2" charset="0"/>
              </a:rPr>
              <a:t>Riders have mobile phones to access the app and incentive structure is attractive enough for riders participation)</a:t>
            </a:r>
          </a:p>
        </p:txBody>
      </p:sp>
      <p:sp>
        <p:nvSpPr>
          <p:cNvPr id="55" name="Rectangle 54">
            <a:extLst>
              <a:ext uri="{FF2B5EF4-FFF2-40B4-BE49-F238E27FC236}">
                <a16:creationId xmlns:a16="http://schemas.microsoft.com/office/drawing/2014/main" id="{97E8F2E8-80C8-CB3B-73A6-378290BD5EE7}"/>
              </a:ext>
            </a:extLst>
          </p:cNvPr>
          <p:cNvSpPr/>
          <p:nvPr/>
        </p:nvSpPr>
        <p:spPr>
          <a:xfrm>
            <a:off x="3573034" y="5460265"/>
            <a:ext cx="1690985" cy="957814"/>
          </a:xfrm>
          <a:prstGeom prst="rect">
            <a:avLst/>
          </a:prstGeom>
          <a:solidFill>
            <a:schemeClr val="accent1">
              <a:lumMod val="20000"/>
              <a:lumOff val="80000"/>
            </a:schemeClr>
          </a:solidFill>
          <a:ln w="381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108000" rIns="68580" bIns="0" numCol="1" spcCol="0" rtlCol="0" fromWordArt="0" anchor="t" anchorCtr="0" forceAA="0" compatLnSpc="1">
            <a:prstTxWarp prst="textNoShape">
              <a:avLst/>
            </a:prstTxWarp>
            <a:noAutofit/>
          </a:bodyPr>
          <a:lstStyle/>
          <a:p>
            <a:r>
              <a:rPr lang="en-GB" sz="700" i="1" dirty="0">
                <a:solidFill>
                  <a:srgbClr val="0C78BE"/>
                </a:solidFill>
                <a:latin typeface="Karla" pitchFamily="2" charset="0"/>
                <a:ea typeface="Karla" pitchFamily="2" charset="0"/>
              </a:rPr>
              <a:t>Recycled food products have sufficient demand </a:t>
            </a:r>
          </a:p>
          <a:p>
            <a:r>
              <a:rPr lang="en-GB" sz="700" i="1" dirty="0">
                <a:solidFill>
                  <a:srgbClr val="0C78BE"/>
                </a:solidFill>
                <a:latin typeface="Karla" pitchFamily="2" charset="0"/>
                <a:ea typeface="Karla" pitchFamily="2" charset="0"/>
              </a:rPr>
              <a:t>Marketing outreach activities are well-targeted (geographically, demographically etc)</a:t>
            </a:r>
          </a:p>
          <a:p>
            <a:r>
              <a:rPr lang="en-GB" sz="700" i="1" dirty="0">
                <a:solidFill>
                  <a:srgbClr val="0C78BE"/>
                </a:solidFill>
                <a:latin typeface="Karla" pitchFamily="2" charset="0"/>
                <a:ea typeface="Karla" pitchFamily="2" charset="0"/>
              </a:rPr>
              <a:t>Riders are fully-committed to the program and there is no significant drop-outs</a:t>
            </a:r>
          </a:p>
        </p:txBody>
      </p:sp>
      <p:sp>
        <p:nvSpPr>
          <p:cNvPr id="56" name="Rectangle 55">
            <a:extLst>
              <a:ext uri="{FF2B5EF4-FFF2-40B4-BE49-F238E27FC236}">
                <a16:creationId xmlns:a16="http://schemas.microsoft.com/office/drawing/2014/main" id="{8D6B389E-A471-C913-043E-9FC988D80F88}"/>
              </a:ext>
            </a:extLst>
          </p:cNvPr>
          <p:cNvSpPr/>
          <p:nvPr/>
        </p:nvSpPr>
        <p:spPr>
          <a:xfrm>
            <a:off x="5345025" y="5460265"/>
            <a:ext cx="1690985" cy="957814"/>
          </a:xfrm>
          <a:prstGeom prst="rect">
            <a:avLst/>
          </a:prstGeom>
          <a:solidFill>
            <a:schemeClr val="accent1">
              <a:lumMod val="20000"/>
              <a:lumOff val="80000"/>
            </a:schemeClr>
          </a:solidFill>
          <a:ln w="381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108000" rIns="68580" bIns="0" numCol="1" spcCol="0" rtlCol="0" fromWordArt="0" anchor="t" anchorCtr="0" forceAA="0" compatLnSpc="1">
            <a:prstTxWarp prst="textNoShape">
              <a:avLst/>
            </a:prstTxWarp>
            <a:noAutofit/>
          </a:bodyPr>
          <a:lstStyle/>
          <a:p>
            <a:r>
              <a:rPr lang="en-GB" sz="700" i="1" dirty="0">
                <a:solidFill>
                  <a:srgbClr val="0C78BE"/>
                </a:solidFill>
                <a:latin typeface="Karla" pitchFamily="2" charset="0"/>
                <a:ea typeface="Karla" pitchFamily="2" charset="0"/>
              </a:rPr>
              <a:t>No drastic changes in terms of new competitors</a:t>
            </a:r>
          </a:p>
          <a:p>
            <a:r>
              <a:rPr lang="en-GB" sz="700" i="1" dirty="0">
                <a:solidFill>
                  <a:srgbClr val="0C78BE"/>
                </a:solidFill>
                <a:latin typeface="Karla" pitchFamily="2" charset="0"/>
                <a:ea typeface="Karla" pitchFamily="2" charset="0"/>
              </a:rPr>
              <a:t>Business is able to attract talent to work in the sector in new locations</a:t>
            </a:r>
          </a:p>
        </p:txBody>
      </p:sp>
      <p:sp>
        <p:nvSpPr>
          <p:cNvPr id="57" name="Rectangle 56">
            <a:extLst>
              <a:ext uri="{FF2B5EF4-FFF2-40B4-BE49-F238E27FC236}">
                <a16:creationId xmlns:a16="http://schemas.microsoft.com/office/drawing/2014/main" id="{9A8A4B09-8855-5A6C-21F7-F501F122CA9D}"/>
              </a:ext>
            </a:extLst>
          </p:cNvPr>
          <p:cNvSpPr/>
          <p:nvPr/>
        </p:nvSpPr>
        <p:spPr>
          <a:xfrm>
            <a:off x="7108221" y="5460265"/>
            <a:ext cx="1675685" cy="957814"/>
          </a:xfrm>
          <a:prstGeom prst="rect">
            <a:avLst/>
          </a:prstGeom>
          <a:solidFill>
            <a:schemeClr val="accent1">
              <a:lumMod val="20000"/>
              <a:lumOff val="80000"/>
            </a:schemeClr>
          </a:solidFill>
          <a:ln w="381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108000" rIns="68580" bIns="0" numCol="1" spcCol="0" rtlCol="0" fromWordArt="0" anchor="t" anchorCtr="0" forceAA="0" compatLnSpc="1">
            <a:prstTxWarp prst="textNoShape">
              <a:avLst/>
            </a:prstTxWarp>
            <a:noAutofit/>
          </a:bodyPr>
          <a:lstStyle/>
          <a:p>
            <a:r>
              <a:rPr lang="en-GB" sz="700" i="1" dirty="0">
                <a:solidFill>
                  <a:srgbClr val="0C78BE"/>
                </a:solidFill>
                <a:latin typeface="Karla" pitchFamily="2" charset="0"/>
                <a:ea typeface="Karla" pitchFamily="2" charset="0"/>
              </a:rPr>
              <a:t>Presence of other tech platforms in Dhaka that also focus on food waste reduction</a:t>
            </a:r>
          </a:p>
        </p:txBody>
      </p:sp>
      <p:sp>
        <p:nvSpPr>
          <p:cNvPr id="6" name="TextBox 5">
            <a:extLst>
              <a:ext uri="{FF2B5EF4-FFF2-40B4-BE49-F238E27FC236}">
                <a16:creationId xmlns:a16="http://schemas.microsoft.com/office/drawing/2014/main" id="{D692DC86-67AC-E9AA-702B-96ADDF9FE3F3}"/>
              </a:ext>
            </a:extLst>
          </p:cNvPr>
          <p:cNvSpPr txBox="1"/>
          <p:nvPr/>
        </p:nvSpPr>
        <p:spPr>
          <a:xfrm>
            <a:off x="317761" y="236812"/>
            <a:ext cx="9342783" cy="400110"/>
          </a:xfrm>
          <a:prstGeom prst="rect">
            <a:avLst/>
          </a:prstGeom>
          <a:solidFill>
            <a:srgbClr val="F1222D"/>
          </a:solidFill>
        </p:spPr>
        <p:txBody>
          <a:bodyPr wrap="square" rtlCol="0">
            <a:spAutoFit/>
          </a:bodyPr>
          <a:lstStyle/>
          <a:p>
            <a:r>
              <a:rPr lang="en-SG" sz="2000" dirty="0">
                <a:solidFill>
                  <a:schemeClr val="bg1"/>
                </a:solidFill>
                <a:latin typeface="Open Sans Condensed Light" panose="020B0306030504020204" pitchFamily="34" charset="0"/>
                <a:ea typeface="Open Sans Condensed Light" panose="020B0306030504020204" pitchFamily="34" charset="0"/>
                <a:cs typeface="Open Sans Condensed Light" panose="020B0306030504020204" pitchFamily="34" charset="0"/>
              </a:rPr>
              <a:t>CUSTOMER PROMISE SHEET MODEL – EXAMPLE – Page 1</a:t>
            </a:r>
          </a:p>
        </p:txBody>
      </p:sp>
      <p:cxnSp>
        <p:nvCxnSpPr>
          <p:cNvPr id="9" name="Straight Arrow Connector 8">
            <a:extLst>
              <a:ext uri="{FF2B5EF4-FFF2-40B4-BE49-F238E27FC236}">
                <a16:creationId xmlns:a16="http://schemas.microsoft.com/office/drawing/2014/main" id="{023AE97A-ACE5-4965-9F59-30C967F8E36B}"/>
              </a:ext>
            </a:extLst>
          </p:cNvPr>
          <p:cNvCxnSpPr>
            <a:cxnSpLocks/>
          </p:cNvCxnSpPr>
          <p:nvPr/>
        </p:nvCxnSpPr>
        <p:spPr>
          <a:xfrm flipV="1">
            <a:off x="7399286" y="1070712"/>
            <a:ext cx="429532" cy="145385"/>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61C7E97D-0F4A-9CB4-E7C5-2FBA15DAD7AC}"/>
              </a:ext>
            </a:extLst>
          </p:cNvPr>
          <p:cNvSpPr/>
          <p:nvPr/>
        </p:nvSpPr>
        <p:spPr>
          <a:xfrm>
            <a:off x="6439851" y="665498"/>
            <a:ext cx="3220693" cy="622891"/>
          </a:xfrm>
          <a:prstGeom prst="rect">
            <a:avLst/>
          </a:prstGeom>
          <a:solidFill>
            <a:schemeClr val="bg1">
              <a:lumMod val="95000"/>
            </a:schemeClr>
          </a:solidFill>
          <a:ln w="12700">
            <a:solidFill>
              <a:srgbClr val="F12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GB" sz="1000" dirty="0">
                <a:solidFill>
                  <a:srgbClr val="696868"/>
                </a:solidFill>
                <a:latin typeface="Karla" pitchFamily="2" charset="0"/>
                <a:ea typeface="Karla" pitchFamily="2" charset="0"/>
              </a:rPr>
              <a:t>Include only the most essential data – use the Impact Model + Customer Promise Sheet for guidance.</a:t>
            </a:r>
          </a:p>
        </p:txBody>
      </p:sp>
      <p:pic>
        <p:nvPicPr>
          <p:cNvPr id="13" name="Picture 12">
            <a:extLst>
              <a:ext uri="{FF2B5EF4-FFF2-40B4-BE49-F238E27FC236}">
                <a16:creationId xmlns:a16="http://schemas.microsoft.com/office/drawing/2014/main" id="{E8382A71-F4E7-04AA-6C7F-9D45ADC0CB13}"/>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2703" b="93612" l="9361" r="94521">
                        <a14:foregroundMark x1="57078" y1="10319" x2="18950" y2="60688"/>
                        <a14:foregroundMark x1="18950" y1="60688" x2="73288" y2="82310"/>
                        <a14:foregroundMark x1="73288" y1="82310" x2="88128" y2="22359"/>
                        <a14:foregroundMark x1="88128" y1="22359" x2="37900" y2="61179"/>
                        <a14:foregroundMark x1="37900" y1="61179" x2="53881" y2="35135"/>
                        <a14:foregroundMark x1="40183" y1="29975" x2="23744" y2="23587"/>
                        <a14:foregroundMark x1="39498" y1="15233" x2="18037" y2="16216"/>
                        <a14:foregroundMark x1="66667" y1="11057" x2="39726" y2="10074"/>
                        <a14:foregroundMark x1="76712" y1="13759" x2="63470" y2="21867"/>
                        <a14:foregroundMark x1="63014" y1="18673" x2="43607" y2="31204"/>
                        <a14:foregroundMark x1="51598" y1="18919" x2="35616" y2="32432"/>
                        <a14:foregroundMark x1="43151" y1="16462" x2="21689" y2="34889"/>
                        <a14:foregroundMark x1="50228" y1="26290" x2="31050" y2="32924"/>
                        <a14:foregroundMark x1="48858" y1="20147" x2="34247" y2="27518"/>
                        <a14:foregroundMark x1="55708" y1="23833" x2="40183" y2="41032"/>
                        <a14:foregroundMark x1="70548" y1="20885" x2="60959" y2="44472"/>
                        <a14:foregroundMark x1="79909" y1="25799" x2="74658" y2="48894"/>
                        <a14:foregroundMark x1="75571" y1="25061" x2="69635" y2="49877"/>
                        <a14:foregroundMark x1="68950" y1="28256" x2="56849" y2="50123"/>
                        <a14:foregroundMark x1="61644" y1="27518" x2="45890" y2="46929"/>
                        <a14:foregroundMark x1="61644" y1="23833" x2="50000" y2="32678"/>
                        <a14:foregroundMark x1="66667" y1="21376" x2="44521" y2="33415"/>
                        <a14:foregroundMark x1="80822" y1="19410" x2="69406" y2="34644"/>
                        <a14:foregroundMark x1="78539" y1="18919" x2="80822" y2="51597"/>
                        <a14:foregroundMark x1="87215" y1="43980" x2="89041" y2="68059"/>
                        <a14:foregroundMark x1="79224" y1="48649" x2="79224" y2="82064"/>
                        <a14:foregroundMark x1="71233" y1="50860" x2="68493" y2="78870"/>
                        <a14:foregroundMark x1="85845" y1="44717" x2="83790" y2="76167"/>
                        <a14:foregroundMark x1="73059" y1="65356" x2="68493" y2="80590"/>
                        <a14:foregroundMark x1="47260" y1="65356" x2="44977" y2="77641"/>
                        <a14:foregroundMark x1="22146" y1="33661" x2="64612" y2="78624"/>
                        <a14:foregroundMark x1="64612" y1="78624" x2="64612" y2="78624"/>
                        <a14:foregroundMark x1="69863" y1="85504" x2="35160" y2="85749"/>
                        <a14:foregroundMark x1="54110" y1="80344" x2="32420" y2="82555"/>
                        <a14:foregroundMark x1="46575" y1="78133" x2="24201" y2="32432"/>
                        <a14:foregroundMark x1="22831" y1="33661" x2="22603" y2="69042"/>
                        <a14:foregroundMark x1="20091" y1="65848" x2="27854" y2="81081"/>
                        <a14:foregroundMark x1="27169" y1="80344" x2="50228" y2="80098"/>
                        <a14:foregroundMark x1="87671" y1="24079" x2="87671" y2="51106"/>
                        <a14:foregroundMark x1="86073" y1="15233" x2="74201" y2="11302"/>
                        <a14:foregroundMark x1="77626" y1="7371" x2="45434" y2="8354"/>
                        <a14:foregroundMark x1="88813" y1="79115" x2="31507" y2="93612"/>
                        <a14:foregroundMark x1="31507" y1="93612" x2="18037" y2="72727"/>
                        <a14:foregroundMark x1="93379" y1="20393" x2="90183" y2="83047"/>
                        <a14:foregroundMark x1="90183" y1="83047" x2="86301" y2="89189"/>
                        <a14:foregroundMark x1="80594" y1="2948" x2="36758" y2="7617"/>
                        <a14:foregroundMark x1="93151" y1="14005" x2="94521" y2="89189"/>
                      </a14:backgroundRemoval>
                    </a14:imgEffect>
                  </a14:imgLayer>
                </a14:imgProps>
              </a:ext>
            </a:extLst>
          </a:blip>
          <a:stretch>
            <a:fillRect/>
          </a:stretch>
        </p:blipFill>
        <p:spPr>
          <a:xfrm>
            <a:off x="6518418" y="732977"/>
            <a:ext cx="428692" cy="398352"/>
          </a:xfrm>
          <a:prstGeom prst="rect">
            <a:avLst/>
          </a:prstGeom>
        </p:spPr>
      </p:pic>
      <p:cxnSp>
        <p:nvCxnSpPr>
          <p:cNvPr id="151" name="Elbow Connector 150">
            <a:extLst>
              <a:ext uri="{FF2B5EF4-FFF2-40B4-BE49-F238E27FC236}">
                <a16:creationId xmlns:a16="http://schemas.microsoft.com/office/drawing/2014/main" id="{BFEE0DA8-F88B-F059-F437-B7630524F510}"/>
              </a:ext>
            </a:extLst>
          </p:cNvPr>
          <p:cNvCxnSpPr>
            <a:cxnSpLocks/>
            <a:endCxn id="12" idx="1"/>
          </p:cNvCxnSpPr>
          <p:nvPr/>
        </p:nvCxnSpPr>
        <p:spPr>
          <a:xfrm flipV="1">
            <a:off x="5972996" y="976944"/>
            <a:ext cx="466855" cy="386165"/>
          </a:xfrm>
          <a:prstGeom prst="bentConnector3">
            <a:avLst>
              <a:gd name="adj1" fmla="val -5961"/>
            </a:avLst>
          </a:prstGeom>
          <a:ln w="12700">
            <a:solidFill>
              <a:srgbClr val="F1222D"/>
            </a:solidFill>
            <a:tailEnd type="triangle"/>
          </a:ln>
        </p:spPr>
        <p:style>
          <a:lnRef idx="1">
            <a:schemeClr val="accent1"/>
          </a:lnRef>
          <a:fillRef idx="0">
            <a:schemeClr val="accent1"/>
          </a:fillRef>
          <a:effectRef idx="0">
            <a:schemeClr val="accent1"/>
          </a:effectRef>
          <a:fontRef idx="minor">
            <a:schemeClr val="tx1"/>
          </a:fontRef>
        </p:style>
      </p:cxnSp>
      <p:sp>
        <p:nvSpPr>
          <p:cNvPr id="7" name="Rectangle 6">
            <a:extLst>
              <a:ext uri="{FF2B5EF4-FFF2-40B4-BE49-F238E27FC236}">
                <a16:creationId xmlns:a16="http://schemas.microsoft.com/office/drawing/2014/main" id="{7AA56ACF-2DB4-59B4-CD8C-17087967072D}"/>
              </a:ext>
            </a:extLst>
          </p:cNvPr>
          <p:cNvSpPr/>
          <p:nvPr/>
        </p:nvSpPr>
        <p:spPr>
          <a:xfrm>
            <a:off x="496251" y="665498"/>
            <a:ext cx="3881720" cy="622891"/>
          </a:xfrm>
          <a:prstGeom prst="rect">
            <a:avLst/>
          </a:prstGeom>
          <a:solidFill>
            <a:schemeClr val="bg1">
              <a:lumMod val="95000"/>
            </a:schemeClr>
          </a:solidFill>
          <a:ln w="12700">
            <a:solidFill>
              <a:srgbClr val="F12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GB" sz="1000" dirty="0">
                <a:solidFill>
                  <a:srgbClr val="696868"/>
                </a:solidFill>
                <a:latin typeface="Karla" pitchFamily="2" charset="0"/>
                <a:ea typeface="Karla" pitchFamily="2" charset="0"/>
              </a:rPr>
              <a:t>Organize your impact chains (input &gt;activities &gt;output &gt;outcome &gt;impact) into relevant categories. Use the Impact Model + Customer Promise Sheet for guidance</a:t>
            </a:r>
          </a:p>
        </p:txBody>
      </p:sp>
      <p:pic>
        <p:nvPicPr>
          <p:cNvPr id="8" name="Picture 7">
            <a:extLst>
              <a:ext uri="{FF2B5EF4-FFF2-40B4-BE49-F238E27FC236}">
                <a16:creationId xmlns:a16="http://schemas.microsoft.com/office/drawing/2014/main" id="{40537EF3-8C6F-10BC-B4D5-CC73E4A8CFF3}"/>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2703" b="93612" l="9361" r="94521">
                        <a14:foregroundMark x1="57078" y1="10319" x2="18950" y2="60688"/>
                        <a14:foregroundMark x1="18950" y1="60688" x2="73288" y2="82310"/>
                        <a14:foregroundMark x1="73288" y1="82310" x2="88128" y2="22359"/>
                        <a14:foregroundMark x1="88128" y1="22359" x2="37900" y2="61179"/>
                        <a14:foregroundMark x1="37900" y1="61179" x2="53881" y2="35135"/>
                        <a14:foregroundMark x1="40183" y1="29975" x2="23744" y2="23587"/>
                        <a14:foregroundMark x1="39498" y1="15233" x2="18037" y2="16216"/>
                        <a14:foregroundMark x1="66667" y1="11057" x2="39726" y2="10074"/>
                        <a14:foregroundMark x1="76712" y1="13759" x2="63470" y2="21867"/>
                        <a14:foregroundMark x1="63014" y1="18673" x2="43607" y2="31204"/>
                        <a14:foregroundMark x1="51598" y1="18919" x2="35616" y2="32432"/>
                        <a14:foregroundMark x1="43151" y1="16462" x2="21689" y2="34889"/>
                        <a14:foregroundMark x1="50228" y1="26290" x2="31050" y2="32924"/>
                        <a14:foregroundMark x1="48858" y1="20147" x2="34247" y2="27518"/>
                        <a14:foregroundMark x1="55708" y1="23833" x2="40183" y2="41032"/>
                        <a14:foregroundMark x1="70548" y1="20885" x2="60959" y2="44472"/>
                        <a14:foregroundMark x1="79909" y1="25799" x2="74658" y2="48894"/>
                        <a14:foregroundMark x1="75571" y1="25061" x2="69635" y2="49877"/>
                        <a14:foregroundMark x1="68950" y1="28256" x2="56849" y2="50123"/>
                        <a14:foregroundMark x1="61644" y1="27518" x2="45890" y2="46929"/>
                        <a14:foregroundMark x1="61644" y1="23833" x2="50000" y2="32678"/>
                        <a14:foregroundMark x1="66667" y1="21376" x2="44521" y2="33415"/>
                        <a14:foregroundMark x1="80822" y1="19410" x2="69406" y2="34644"/>
                        <a14:foregroundMark x1="78539" y1="18919" x2="80822" y2="51597"/>
                        <a14:foregroundMark x1="87215" y1="43980" x2="89041" y2="68059"/>
                        <a14:foregroundMark x1="79224" y1="48649" x2="79224" y2="82064"/>
                        <a14:foregroundMark x1="71233" y1="50860" x2="68493" y2="78870"/>
                        <a14:foregroundMark x1="85845" y1="44717" x2="83790" y2="76167"/>
                        <a14:foregroundMark x1="73059" y1="65356" x2="68493" y2="80590"/>
                        <a14:foregroundMark x1="47260" y1="65356" x2="44977" y2="77641"/>
                        <a14:foregroundMark x1="22146" y1="33661" x2="64612" y2="78624"/>
                        <a14:foregroundMark x1="64612" y1="78624" x2="64612" y2="78624"/>
                        <a14:foregroundMark x1="69863" y1="85504" x2="35160" y2="85749"/>
                        <a14:foregroundMark x1="54110" y1="80344" x2="32420" y2="82555"/>
                        <a14:foregroundMark x1="46575" y1="78133" x2="24201" y2="32432"/>
                        <a14:foregroundMark x1="22831" y1="33661" x2="22603" y2="69042"/>
                        <a14:foregroundMark x1="20091" y1="65848" x2="27854" y2="81081"/>
                        <a14:foregroundMark x1="27169" y1="80344" x2="50228" y2="80098"/>
                        <a14:foregroundMark x1="87671" y1="24079" x2="87671" y2="51106"/>
                        <a14:foregroundMark x1="86073" y1="15233" x2="74201" y2="11302"/>
                        <a14:foregroundMark x1="77626" y1="7371" x2="45434" y2="8354"/>
                        <a14:foregroundMark x1="88813" y1="79115" x2="31507" y2="93612"/>
                        <a14:foregroundMark x1="31507" y1="93612" x2="18037" y2="72727"/>
                        <a14:foregroundMark x1="93379" y1="20393" x2="90183" y2="83047"/>
                        <a14:foregroundMark x1="90183" y1="83047" x2="86301" y2="89189"/>
                        <a14:foregroundMark x1="80594" y1="2948" x2="36758" y2="7617"/>
                        <a14:foregroundMark x1="93151" y1="14005" x2="94521" y2="89189"/>
                      </a14:backgroundRemoval>
                    </a14:imgEffect>
                  </a14:imgLayer>
                </a14:imgProps>
              </a:ext>
            </a:extLst>
          </a:blip>
          <a:stretch>
            <a:fillRect/>
          </a:stretch>
        </p:blipFill>
        <p:spPr>
          <a:xfrm>
            <a:off x="574818" y="732977"/>
            <a:ext cx="428692" cy="398352"/>
          </a:xfrm>
          <a:prstGeom prst="rect">
            <a:avLst/>
          </a:prstGeom>
        </p:spPr>
      </p:pic>
      <p:cxnSp>
        <p:nvCxnSpPr>
          <p:cNvPr id="10" name="Elbow Connector 9">
            <a:extLst>
              <a:ext uri="{FF2B5EF4-FFF2-40B4-BE49-F238E27FC236}">
                <a16:creationId xmlns:a16="http://schemas.microsoft.com/office/drawing/2014/main" id="{725B6275-043F-A9A5-4B29-B5DA0CAB3142}"/>
              </a:ext>
            </a:extLst>
          </p:cNvPr>
          <p:cNvCxnSpPr>
            <a:cxnSpLocks/>
            <a:stCxn id="5" idx="0"/>
          </p:cNvCxnSpPr>
          <p:nvPr/>
        </p:nvCxnSpPr>
        <p:spPr>
          <a:xfrm rot="10800000">
            <a:off x="478336" y="1001785"/>
            <a:ext cx="16287" cy="1498879"/>
          </a:xfrm>
          <a:prstGeom prst="bentConnector4">
            <a:avLst>
              <a:gd name="adj1" fmla="val 1403573"/>
              <a:gd name="adj2" fmla="val 99346"/>
            </a:avLst>
          </a:prstGeom>
          <a:ln w="12700">
            <a:solidFill>
              <a:srgbClr val="F1222D"/>
            </a:solidFill>
            <a:tailEnd type="triangle"/>
          </a:ln>
        </p:spPr>
        <p:style>
          <a:lnRef idx="1">
            <a:schemeClr val="accent1"/>
          </a:lnRef>
          <a:fillRef idx="0">
            <a:schemeClr val="accent1"/>
          </a:fillRef>
          <a:effectRef idx="0">
            <a:schemeClr val="accent1"/>
          </a:effectRef>
          <a:fontRef idx="minor">
            <a:schemeClr val="tx1"/>
          </a:fontRef>
        </p:style>
      </p:cxnSp>
      <p:grpSp>
        <p:nvGrpSpPr>
          <p:cNvPr id="58" name="Group 57">
            <a:extLst>
              <a:ext uri="{FF2B5EF4-FFF2-40B4-BE49-F238E27FC236}">
                <a16:creationId xmlns:a16="http://schemas.microsoft.com/office/drawing/2014/main" id="{48DE145E-9575-28AF-BD13-D4485B6AAEC7}"/>
              </a:ext>
            </a:extLst>
          </p:cNvPr>
          <p:cNvGrpSpPr/>
          <p:nvPr/>
        </p:nvGrpSpPr>
        <p:grpSpPr>
          <a:xfrm>
            <a:off x="494622" y="1291337"/>
            <a:ext cx="9167857" cy="2380551"/>
            <a:chOff x="494622" y="1291336"/>
            <a:chExt cx="9167857" cy="2698927"/>
          </a:xfrm>
        </p:grpSpPr>
        <p:grpSp>
          <p:nvGrpSpPr>
            <p:cNvPr id="4" name="Group 3">
              <a:extLst>
                <a:ext uri="{FF2B5EF4-FFF2-40B4-BE49-F238E27FC236}">
                  <a16:creationId xmlns:a16="http://schemas.microsoft.com/office/drawing/2014/main" id="{E71E11D8-B207-85C7-EBF6-7FA409B07400}"/>
                </a:ext>
              </a:extLst>
            </p:cNvPr>
            <p:cNvGrpSpPr/>
            <p:nvPr/>
          </p:nvGrpSpPr>
          <p:grpSpPr>
            <a:xfrm>
              <a:off x="928688" y="1316623"/>
              <a:ext cx="8733791" cy="2673640"/>
              <a:chOff x="300536" y="755359"/>
              <a:chExt cx="9361943" cy="2673640"/>
            </a:xfrm>
          </p:grpSpPr>
          <p:sp>
            <p:nvSpPr>
              <p:cNvPr id="14" name="Rectangle 13">
                <a:extLst>
                  <a:ext uri="{FF2B5EF4-FFF2-40B4-BE49-F238E27FC236}">
                    <a16:creationId xmlns:a16="http://schemas.microsoft.com/office/drawing/2014/main" id="{5D1F8491-5C5F-B398-D3BB-544AA5870A5A}"/>
                  </a:ext>
                </a:extLst>
              </p:cNvPr>
              <p:cNvSpPr/>
              <p:nvPr/>
            </p:nvSpPr>
            <p:spPr>
              <a:xfrm>
                <a:off x="310350" y="755359"/>
                <a:ext cx="1800000" cy="382720"/>
              </a:xfrm>
              <a:prstGeom prst="rect">
                <a:avLst/>
              </a:prstGeom>
              <a:solidFill>
                <a:srgbClr val="3E3E3C"/>
              </a:soli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r>
                  <a:rPr lang="en-GB" sz="1400" dirty="0">
                    <a:solidFill>
                      <a:schemeClr val="bg1"/>
                    </a:solidFill>
                    <a:latin typeface="Open Sans Condensed Light" panose="020B0306030504020204" pitchFamily="34" charset="0"/>
                    <a:ea typeface="Open Sans Condensed Light" panose="020B0306030504020204" pitchFamily="34" charset="0"/>
                    <a:cs typeface="Open Sans Condensed Light" panose="020B0306030504020204" pitchFamily="34" charset="0"/>
                  </a:rPr>
                  <a:t>INPUT</a:t>
                </a:r>
              </a:p>
            </p:txBody>
          </p:sp>
          <p:sp>
            <p:nvSpPr>
              <p:cNvPr id="16" name="Rectangle 15">
                <a:extLst>
                  <a:ext uri="{FF2B5EF4-FFF2-40B4-BE49-F238E27FC236}">
                    <a16:creationId xmlns:a16="http://schemas.microsoft.com/office/drawing/2014/main" id="{2FABFE92-8E81-B06E-13A1-DD0F980F8490}"/>
                  </a:ext>
                </a:extLst>
              </p:cNvPr>
              <p:cNvSpPr/>
              <p:nvPr/>
            </p:nvSpPr>
            <p:spPr>
              <a:xfrm>
                <a:off x="2197898" y="755359"/>
                <a:ext cx="1800000" cy="382720"/>
              </a:xfrm>
              <a:prstGeom prst="rect">
                <a:avLst/>
              </a:prstGeom>
              <a:solidFill>
                <a:srgbClr val="3E3E3C"/>
              </a:soli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r>
                  <a:rPr lang="en-GB" sz="1400" dirty="0">
                    <a:solidFill>
                      <a:schemeClr val="bg1"/>
                    </a:solidFill>
                    <a:latin typeface="Open Sans Condensed Light" panose="020B0306030504020204" pitchFamily="34" charset="0"/>
                    <a:ea typeface="Open Sans Condensed Light" panose="020B0306030504020204" pitchFamily="34" charset="0"/>
                    <a:cs typeface="Open Sans Condensed Light" panose="020B0306030504020204" pitchFamily="34" charset="0"/>
                  </a:rPr>
                  <a:t>ACTIVITIES</a:t>
                </a:r>
              </a:p>
            </p:txBody>
          </p:sp>
          <p:sp>
            <p:nvSpPr>
              <p:cNvPr id="17" name="Rectangle 16">
                <a:extLst>
                  <a:ext uri="{FF2B5EF4-FFF2-40B4-BE49-F238E27FC236}">
                    <a16:creationId xmlns:a16="http://schemas.microsoft.com/office/drawing/2014/main" id="{9BFAA10B-AE9A-B477-73D2-8CF023A7B297}"/>
                  </a:ext>
                </a:extLst>
              </p:cNvPr>
              <p:cNvSpPr/>
              <p:nvPr/>
            </p:nvSpPr>
            <p:spPr>
              <a:xfrm>
                <a:off x="4084396" y="755359"/>
                <a:ext cx="1800000" cy="382720"/>
              </a:xfrm>
              <a:prstGeom prst="rect">
                <a:avLst/>
              </a:prstGeom>
              <a:solidFill>
                <a:srgbClr val="3E3E3C"/>
              </a:soli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r>
                  <a:rPr lang="en-GB" sz="1400" dirty="0">
                    <a:solidFill>
                      <a:schemeClr val="bg1"/>
                    </a:solidFill>
                    <a:latin typeface="Open Sans Condensed Light" panose="020B0306030504020204" pitchFamily="34" charset="0"/>
                    <a:ea typeface="Open Sans Condensed Light" panose="020B0306030504020204" pitchFamily="34" charset="0"/>
                    <a:cs typeface="Open Sans Condensed Light" panose="020B0306030504020204" pitchFamily="34" charset="0"/>
                  </a:rPr>
                  <a:t>OUTPUT</a:t>
                </a:r>
              </a:p>
            </p:txBody>
          </p:sp>
          <p:sp>
            <p:nvSpPr>
              <p:cNvPr id="18" name="Rectangle 17">
                <a:extLst>
                  <a:ext uri="{FF2B5EF4-FFF2-40B4-BE49-F238E27FC236}">
                    <a16:creationId xmlns:a16="http://schemas.microsoft.com/office/drawing/2014/main" id="{C4BF4128-2821-4000-551E-F11C8738209D}"/>
                  </a:ext>
                </a:extLst>
              </p:cNvPr>
              <p:cNvSpPr/>
              <p:nvPr/>
            </p:nvSpPr>
            <p:spPr>
              <a:xfrm>
                <a:off x="5972996" y="755359"/>
                <a:ext cx="1800000" cy="382720"/>
              </a:xfrm>
              <a:prstGeom prst="rect">
                <a:avLst/>
              </a:prstGeom>
              <a:solidFill>
                <a:srgbClr val="3E3E3C"/>
              </a:soli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r>
                  <a:rPr lang="en-GB" sz="1400" dirty="0">
                    <a:solidFill>
                      <a:schemeClr val="bg1"/>
                    </a:solidFill>
                    <a:latin typeface="Open Sans Condensed Light" panose="020B0306030504020204" pitchFamily="34" charset="0"/>
                    <a:ea typeface="Open Sans Condensed Light" panose="020B0306030504020204" pitchFamily="34" charset="0"/>
                    <a:cs typeface="Open Sans Condensed Light" panose="020B0306030504020204" pitchFamily="34" charset="0"/>
                  </a:rPr>
                  <a:t>OUTCOME</a:t>
                </a:r>
              </a:p>
            </p:txBody>
          </p:sp>
          <p:sp>
            <p:nvSpPr>
              <p:cNvPr id="19" name="Rectangle 18">
                <a:extLst>
                  <a:ext uri="{FF2B5EF4-FFF2-40B4-BE49-F238E27FC236}">
                    <a16:creationId xmlns:a16="http://schemas.microsoft.com/office/drawing/2014/main" id="{A0463E0C-8370-203B-0276-345D82207958}"/>
                  </a:ext>
                </a:extLst>
              </p:cNvPr>
              <p:cNvSpPr/>
              <p:nvPr/>
            </p:nvSpPr>
            <p:spPr>
              <a:xfrm>
                <a:off x="7860544" y="755359"/>
                <a:ext cx="1800000" cy="379379"/>
              </a:xfrm>
              <a:prstGeom prst="rect">
                <a:avLst/>
              </a:prstGeom>
              <a:solidFill>
                <a:srgbClr val="3E3E3C"/>
              </a:soli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r>
                  <a:rPr lang="en-GB" sz="1400" dirty="0">
                    <a:solidFill>
                      <a:schemeClr val="bg1"/>
                    </a:solidFill>
                    <a:latin typeface="Open Sans Condensed Light" panose="020B0306030504020204" pitchFamily="34" charset="0"/>
                    <a:ea typeface="Open Sans Condensed Light" panose="020B0306030504020204" pitchFamily="34" charset="0"/>
                    <a:cs typeface="Open Sans Condensed Light" panose="020B0306030504020204" pitchFamily="34" charset="0"/>
                  </a:rPr>
                  <a:t>IMPACT</a:t>
                </a:r>
                <a:endParaRPr lang="en-GB" sz="900" dirty="0">
                  <a:solidFill>
                    <a:schemeClr val="bg1"/>
                  </a:solidFill>
                  <a:latin typeface="Open Sans Condensed Light" panose="020B0306030504020204" pitchFamily="34" charset="0"/>
                  <a:ea typeface="Open Sans Condensed Light" panose="020B0306030504020204" pitchFamily="34" charset="0"/>
                  <a:cs typeface="Open Sans Condensed Light" panose="020B0306030504020204" pitchFamily="34" charset="0"/>
                </a:endParaRPr>
              </a:p>
            </p:txBody>
          </p:sp>
          <p:sp>
            <p:nvSpPr>
              <p:cNvPr id="15" name="Rectangle 14">
                <a:extLst>
                  <a:ext uri="{FF2B5EF4-FFF2-40B4-BE49-F238E27FC236}">
                    <a16:creationId xmlns:a16="http://schemas.microsoft.com/office/drawing/2014/main" id="{5CD52A07-1592-FA9A-7D88-FC50554FE749}"/>
                  </a:ext>
                </a:extLst>
              </p:cNvPr>
              <p:cNvSpPr/>
              <p:nvPr/>
            </p:nvSpPr>
            <p:spPr>
              <a:xfrm>
                <a:off x="300536" y="1191547"/>
                <a:ext cx="1800000" cy="941650"/>
              </a:xfrm>
              <a:prstGeom prst="rect">
                <a:avLst/>
              </a:prstGeom>
              <a:solidFill>
                <a:schemeClr val="bg1"/>
              </a:solidFill>
              <a:ln w="12700">
                <a:solidFill>
                  <a:srgbClr val="A2C709"/>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t" anchorCtr="0" forceAA="0" compatLnSpc="1">
                <a:prstTxWarp prst="textNoShape">
                  <a:avLst/>
                </a:prstTxWarp>
                <a:noAutofit/>
              </a:bodyPr>
              <a:lstStyle/>
              <a:p>
                <a:pPr marL="171450" indent="-171450" algn="ctr">
                  <a:buFont typeface="Arial" panose="020B0604020202020204" pitchFamily="34" charset="0"/>
                  <a:buChar char="•"/>
                </a:pPr>
                <a:r>
                  <a:rPr lang="en-GB" sz="800" i="1" dirty="0">
                    <a:solidFill>
                      <a:srgbClr val="0C78BE"/>
                    </a:solidFill>
                    <a:latin typeface="Karla" pitchFamily="2" charset="0"/>
                    <a:ea typeface="Karla" pitchFamily="2" charset="0"/>
                  </a:rPr>
                  <a:t>Web / tech developer</a:t>
                </a:r>
              </a:p>
              <a:p>
                <a:pPr marL="171450" indent="-171450" algn="ctr">
                  <a:buFont typeface="Arial" panose="020B0604020202020204" pitchFamily="34" charset="0"/>
                  <a:buChar char="•"/>
                </a:pPr>
                <a:r>
                  <a:rPr lang="en-GB" sz="800" i="1" dirty="0">
                    <a:solidFill>
                      <a:srgbClr val="0C78BE"/>
                    </a:solidFill>
                    <a:latin typeface="Karla" pitchFamily="2" charset="0"/>
                    <a:ea typeface="Karla" pitchFamily="2" charset="0"/>
                  </a:rPr>
                  <a:t>Capital</a:t>
                </a:r>
              </a:p>
              <a:p>
                <a:pPr marL="171450" indent="-171450" algn="ctr">
                  <a:buFont typeface="Arial" panose="020B0604020202020204" pitchFamily="34" charset="0"/>
                  <a:buChar char="•"/>
                </a:pPr>
                <a:endParaRPr lang="en-GB" sz="800" i="1" dirty="0">
                  <a:solidFill>
                    <a:srgbClr val="0C78BE"/>
                  </a:solidFill>
                  <a:latin typeface="Karla" pitchFamily="2" charset="0"/>
                  <a:ea typeface="Karla" pitchFamily="2" charset="0"/>
                </a:endParaRPr>
              </a:p>
            </p:txBody>
          </p:sp>
          <p:sp>
            <p:nvSpPr>
              <p:cNvPr id="31" name="Rectangle 30">
                <a:extLst>
                  <a:ext uri="{FF2B5EF4-FFF2-40B4-BE49-F238E27FC236}">
                    <a16:creationId xmlns:a16="http://schemas.microsoft.com/office/drawing/2014/main" id="{1EC857F6-3D1A-1404-E6E2-7544B6009B6B}"/>
                  </a:ext>
                </a:extLst>
              </p:cNvPr>
              <p:cNvSpPr/>
              <p:nvPr/>
            </p:nvSpPr>
            <p:spPr>
              <a:xfrm>
                <a:off x="2187394" y="1191547"/>
                <a:ext cx="1800000" cy="941650"/>
              </a:xfrm>
              <a:prstGeom prst="rect">
                <a:avLst/>
              </a:prstGeom>
              <a:solidFill>
                <a:schemeClr val="bg1"/>
              </a:solidFill>
              <a:ln w="12700">
                <a:solidFill>
                  <a:srgbClr val="A2C709"/>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t" anchorCtr="0" forceAA="0" compatLnSpc="1">
                <a:prstTxWarp prst="textNoShape">
                  <a:avLst/>
                </a:prstTxWarp>
                <a:noAutofit/>
              </a:bodyPr>
              <a:lstStyle/>
              <a:p>
                <a:pPr marL="171450" indent="-171450">
                  <a:buFont typeface="Arial" panose="020B0604020202020204" pitchFamily="34" charset="0"/>
                  <a:buChar char="•"/>
                </a:pPr>
                <a:r>
                  <a:rPr lang="en-GB" sz="800" i="1" dirty="0">
                    <a:solidFill>
                      <a:srgbClr val="0C78BE"/>
                    </a:solidFill>
                    <a:latin typeface="Karla" pitchFamily="2" charset="0"/>
                    <a:ea typeface="Karla" pitchFamily="2" charset="0"/>
                  </a:rPr>
                  <a:t>Designing app platform</a:t>
                </a:r>
              </a:p>
              <a:p>
                <a:pPr marL="171450" indent="-171450">
                  <a:buFont typeface="Arial" panose="020B0604020202020204" pitchFamily="34" charset="0"/>
                  <a:buChar char="•"/>
                </a:pPr>
                <a:endParaRPr lang="en-GB" sz="800" i="1" dirty="0">
                  <a:solidFill>
                    <a:srgbClr val="0C78BE"/>
                  </a:solidFill>
                  <a:latin typeface="Karla" pitchFamily="2" charset="0"/>
                  <a:ea typeface="Karla" pitchFamily="2" charset="0"/>
                </a:endParaRPr>
              </a:p>
            </p:txBody>
          </p:sp>
          <p:sp>
            <p:nvSpPr>
              <p:cNvPr id="32" name="Rectangle 31">
                <a:extLst>
                  <a:ext uri="{FF2B5EF4-FFF2-40B4-BE49-F238E27FC236}">
                    <a16:creationId xmlns:a16="http://schemas.microsoft.com/office/drawing/2014/main" id="{D7188862-B051-D32F-73CC-5E732BDDEF38}"/>
                  </a:ext>
                </a:extLst>
              </p:cNvPr>
              <p:cNvSpPr/>
              <p:nvPr/>
            </p:nvSpPr>
            <p:spPr>
              <a:xfrm>
                <a:off x="4088765" y="1191548"/>
                <a:ext cx="1800000" cy="905776"/>
              </a:xfrm>
              <a:prstGeom prst="rect">
                <a:avLst/>
              </a:prstGeom>
              <a:solidFill>
                <a:schemeClr val="bg1"/>
              </a:solidFill>
              <a:ln w="12700">
                <a:solidFill>
                  <a:srgbClr val="A2C709"/>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t" anchorCtr="0" forceAA="0" compatLnSpc="1">
                <a:prstTxWarp prst="textNoShape">
                  <a:avLst/>
                </a:prstTxWarp>
                <a:noAutofit/>
              </a:bodyPr>
              <a:lstStyle/>
              <a:p>
                <a:pPr algn="ctr"/>
                <a:r>
                  <a:rPr lang="en-GB" sz="800" i="1" dirty="0">
                    <a:solidFill>
                      <a:srgbClr val="0C78BE"/>
                    </a:solidFill>
                    <a:latin typeface="Karla" pitchFamily="2" charset="0"/>
                    <a:ea typeface="Karla" pitchFamily="2" charset="0"/>
                  </a:rPr>
                  <a:t>1 user-friendly, well-functioning, and downloadable app developed by the end of Q1 2021</a:t>
                </a:r>
              </a:p>
            </p:txBody>
          </p:sp>
          <p:sp>
            <p:nvSpPr>
              <p:cNvPr id="35" name="Rectangle 34">
                <a:extLst>
                  <a:ext uri="{FF2B5EF4-FFF2-40B4-BE49-F238E27FC236}">
                    <a16:creationId xmlns:a16="http://schemas.microsoft.com/office/drawing/2014/main" id="{F2A0B21B-AC37-9A90-239B-3CC51094363F}"/>
                  </a:ext>
                </a:extLst>
              </p:cNvPr>
              <p:cNvSpPr/>
              <p:nvPr/>
            </p:nvSpPr>
            <p:spPr>
              <a:xfrm>
                <a:off x="5990136" y="1191548"/>
                <a:ext cx="1800000" cy="905776"/>
              </a:xfrm>
              <a:prstGeom prst="rect">
                <a:avLst/>
              </a:prstGeom>
              <a:solidFill>
                <a:schemeClr val="bg1"/>
              </a:solidFill>
              <a:ln w="12700">
                <a:solidFill>
                  <a:srgbClr val="A2C709"/>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t" anchorCtr="0" forceAA="0" compatLnSpc="1">
                <a:prstTxWarp prst="textNoShape">
                  <a:avLst/>
                </a:prstTxWarp>
                <a:noAutofit/>
              </a:bodyPr>
              <a:lstStyle/>
              <a:p>
                <a:pPr marL="171450" indent="-171450">
                  <a:buFont typeface="Arial" panose="020B0604020202020204" pitchFamily="34" charset="0"/>
                  <a:buChar char="•"/>
                </a:pPr>
                <a:r>
                  <a:rPr lang="en-GB" sz="700" i="1" dirty="0">
                    <a:solidFill>
                      <a:srgbClr val="0C78BE"/>
                    </a:solidFill>
                    <a:latin typeface="Karla" pitchFamily="2" charset="0"/>
                    <a:ea typeface="Karla" pitchFamily="2" charset="0"/>
                  </a:rPr>
                  <a:t>At least 95% of food establishments and consumers provided positive responses in the areas of user-friendliness, functionality, accessibility at the end of 2021</a:t>
                </a:r>
              </a:p>
              <a:p>
                <a:pPr marL="171450" indent="-171450">
                  <a:buFont typeface="Arial" panose="020B0604020202020204" pitchFamily="34" charset="0"/>
                  <a:buChar char="•"/>
                </a:pPr>
                <a:r>
                  <a:rPr lang="en-GB" sz="700" i="1" dirty="0">
                    <a:solidFill>
                      <a:srgbClr val="0C78BE"/>
                    </a:solidFill>
                    <a:latin typeface="Karla" pitchFamily="2" charset="0"/>
                    <a:ea typeface="Karla" pitchFamily="2" charset="0"/>
                  </a:rPr>
                  <a:t>At least 90% complaint cases reported have been resolved at any given time</a:t>
                </a:r>
              </a:p>
            </p:txBody>
          </p:sp>
          <p:sp>
            <p:nvSpPr>
              <p:cNvPr id="36" name="Rectangle 35">
                <a:extLst>
                  <a:ext uri="{FF2B5EF4-FFF2-40B4-BE49-F238E27FC236}">
                    <a16:creationId xmlns:a16="http://schemas.microsoft.com/office/drawing/2014/main" id="{E0D68E6C-B58F-2867-1A16-F92190451298}"/>
                  </a:ext>
                </a:extLst>
              </p:cNvPr>
              <p:cNvSpPr/>
              <p:nvPr/>
            </p:nvSpPr>
            <p:spPr>
              <a:xfrm>
                <a:off x="7862479" y="1191548"/>
                <a:ext cx="1800000" cy="905776"/>
              </a:xfrm>
              <a:prstGeom prst="rect">
                <a:avLst/>
              </a:prstGeom>
              <a:solidFill>
                <a:schemeClr val="bg1"/>
              </a:solidFill>
              <a:ln w="12700">
                <a:solidFill>
                  <a:srgbClr val="A2C709"/>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t" anchorCtr="0" forceAA="0" compatLnSpc="1">
                <a:prstTxWarp prst="textNoShape">
                  <a:avLst/>
                </a:prstTxWarp>
                <a:noAutofit/>
              </a:bodyPr>
              <a:lstStyle/>
              <a:p>
                <a:pPr algn="ctr"/>
                <a:r>
                  <a:rPr lang="en-GB" sz="700" i="1" dirty="0">
                    <a:solidFill>
                      <a:srgbClr val="0C78BE"/>
                    </a:solidFill>
                    <a:latin typeface="Karla" pitchFamily="2" charset="0"/>
                    <a:ea typeface="Karla" pitchFamily="2" charset="0"/>
                  </a:rPr>
                  <a:t>Combat climate change (reduction of GHG emissions) in Dhaka via the use of technology</a:t>
                </a:r>
              </a:p>
              <a:p>
                <a:pPr algn="ctr"/>
                <a:endParaRPr lang="en-GB" sz="700" i="1" dirty="0">
                  <a:solidFill>
                    <a:srgbClr val="0C78BE"/>
                  </a:solidFill>
                  <a:latin typeface="Karla" pitchFamily="2" charset="0"/>
                  <a:ea typeface="Karla" pitchFamily="2" charset="0"/>
                </a:endParaRPr>
              </a:p>
              <a:p>
                <a:pPr algn="ctr"/>
                <a:r>
                  <a:rPr lang="en-GB" sz="700" i="1" dirty="0">
                    <a:solidFill>
                      <a:srgbClr val="0C78BE"/>
                    </a:solidFill>
                    <a:latin typeface="Karla" pitchFamily="2" charset="0"/>
                    <a:ea typeface="Karla" pitchFamily="2" charset="0"/>
                  </a:rPr>
                  <a:t>Sustainable food management and consumption in Dhaka</a:t>
                </a:r>
              </a:p>
            </p:txBody>
          </p:sp>
          <p:sp>
            <p:nvSpPr>
              <p:cNvPr id="62" name="Rectangle 61">
                <a:extLst>
                  <a:ext uri="{FF2B5EF4-FFF2-40B4-BE49-F238E27FC236}">
                    <a16:creationId xmlns:a16="http://schemas.microsoft.com/office/drawing/2014/main" id="{AE6A7E23-7D70-0589-5749-7BD3D96763AF}"/>
                  </a:ext>
                </a:extLst>
              </p:cNvPr>
              <p:cNvSpPr/>
              <p:nvPr/>
            </p:nvSpPr>
            <p:spPr>
              <a:xfrm>
                <a:off x="1231472" y="2343086"/>
                <a:ext cx="1812604" cy="1085913"/>
              </a:xfrm>
              <a:prstGeom prst="rect">
                <a:avLst/>
              </a:prstGeom>
              <a:solidFill>
                <a:schemeClr val="accent1">
                  <a:lumMod val="20000"/>
                  <a:lumOff val="80000"/>
                </a:schemeClr>
              </a:solidFill>
              <a:ln w="381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216000" rIns="68580" bIns="34290" numCol="1" spcCol="0" rtlCol="0" fromWordArt="0" anchor="t" anchorCtr="0" forceAA="0" compatLnSpc="1">
                <a:prstTxWarp prst="textNoShape">
                  <a:avLst/>
                </a:prstTxWarp>
                <a:noAutofit/>
              </a:bodyPr>
              <a:lstStyle/>
              <a:p>
                <a:r>
                  <a:rPr lang="en-GB" sz="700" i="1" dirty="0">
                    <a:solidFill>
                      <a:srgbClr val="0C78BE"/>
                    </a:solidFill>
                    <a:latin typeface="Karla" pitchFamily="2" charset="0"/>
                    <a:ea typeface="Karla" pitchFamily="2" charset="0"/>
                  </a:rPr>
                  <a:t>Availability of tech expert and know-how </a:t>
                </a:r>
              </a:p>
            </p:txBody>
          </p:sp>
          <p:sp>
            <p:nvSpPr>
              <p:cNvPr id="63" name="Rectangle 62">
                <a:extLst>
                  <a:ext uri="{FF2B5EF4-FFF2-40B4-BE49-F238E27FC236}">
                    <a16:creationId xmlns:a16="http://schemas.microsoft.com/office/drawing/2014/main" id="{9DDEB336-0700-2D8A-AA27-EF20C66D58DC}"/>
                  </a:ext>
                </a:extLst>
              </p:cNvPr>
              <p:cNvSpPr/>
              <p:nvPr/>
            </p:nvSpPr>
            <p:spPr>
              <a:xfrm>
                <a:off x="3139320" y="2343086"/>
                <a:ext cx="1812604" cy="1085913"/>
              </a:xfrm>
              <a:prstGeom prst="rect">
                <a:avLst/>
              </a:prstGeom>
              <a:solidFill>
                <a:schemeClr val="accent1">
                  <a:lumMod val="20000"/>
                  <a:lumOff val="80000"/>
                </a:schemeClr>
              </a:solidFill>
              <a:ln w="381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216000" rIns="68580" bIns="34290" numCol="1" spcCol="0" rtlCol="0" fromWordArt="0" anchor="t" anchorCtr="0" forceAA="0" compatLnSpc="1">
                <a:prstTxWarp prst="textNoShape">
                  <a:avLst/>
                </a:prstTxWarp>
                <a:noAutofit/>
              </a:bodyPr>
              <a:lstStyle/>
              <a:p>
                <a:r>
                  <a:rPr lang="en-GB" sz="700" i="1" dirty="0">
                    <a:solidFill>
                      <a:srgbClr val="0C78BE"/>
                    </a:solidFill>
                    <a:latin typeface="Karla" pitchFamily="2" charset="0"/>
                    <a:ea typeface="Karla" pitchFamily="2" charset="0"/>
                  </a:rPr>
                  <a:t>Availability of data (e.g. consumer behavioural patterns or preferences) or software that enable the development of an app that is suitable for local contexts</a:t>
                </a:r>
              </a:p>
            </p:txBody>
          </p:sp>
          <p:sp>
            <p:nvSpPr>
              <p:cNvPr id="64" name="Rectangle 63">
                <a:extLst>
                  <a:ext uri="{FF2B5EF4-FFF2-40B4-BE49-F238E27FC236}">
                    <a16:creationId xmlns:a16="http://schemas.microsoft.com/office/drawing/2014/main" id="{AB50571D-1B69-07A1-422B-1233255005F5}"/>
                  </a:ext>
                </a:extLst>
              </p:cNvPr>
              <p:cNvSpPr/>
              <p:nvPr/>
            </p:nvSpPr>
            <p:spPr>
              <a:xfrm>
                <a:off x="5038756" y="2343086"/>
                <a:ext cx="1812604" cy="1085913"/>
              </a:xfrm>
              <a:prstGeom prst="rect">
                <a:avLst/>
              </a:prstGeom>
              <a:solidFill>
                <a:schemeClr val="accent1">
                  <a:lumMod val="20000"/>
                  <a:lumOff val="80000"/>
                </a:schemeClr>
              </a:solidFill>
              <a:ln w="381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216000" rIns="68580" bIns="34290" numCol="1" spcCol="0" rtlCol="0" fromWordArt="0" anchor="t" anchorCtr="0" forceAA="0" compatLnSpc="1">
                <a:prstTxWarp prst="textNoShape">
                  <a:avLst/>
                </a:prstTxWarp>
                <a:noAutofit/>
              </a:bodyPr>
              <a:lstStyle/>
              <a:p>
                <a:r>
                  <a:rPr lang="en-GB" sz="700" i="1" dirty="0">
                    <a:solidFill>
                      <a:srgbClr val="0C78BE"/>
                    </a:solidFill>
                    <a:latin typeface="Karla" pitchFamily="2" charset="0"/>
                    <a:ea typeface="Karla" pitchFamily="2" charset="0"/>
                  </a:rPr>
                  <a:t>Consumers have mobile phones</a:t>
                </a:r>
              </a:p>
              <a:p>
                <a:r>
                  <a:rPr lang="en-GB" sz="700" i="1" dirty="0">
                    <a:solidFill>
                      <a:srgbClr val="0C78BE"/>
                    </a:solidFill>
                    <a:latin typeface="Karla" pitchFamily="2" charset="0"/>
                    <a:ea typeface="Karla" pitchFamily="2" charset="0"/>
                  </a:rPr>
                  <a:t>Food establishments and consumers are willing to share data (there is attractive reward in exchange for data)</a:t>
                </a:r>
              </a:p>
              <a:p>
                <a:r>
                  <a:rPr lang="en-GB" sz="700" i="1" dirty="0">
                    <a:solidFill>
                      <a:srgbClr val="0C78BE"/>
                    </a:solidFill>
                    <a:latin typeface="Karla" pitchFamily="2" charset="0"/>
                    <a:ea typeface="Karla" pitchFamily="2" charset="0"/>
                  </a:rPr>
                  <a:t>Staff is well-trained with customer service management</a:t>
                </a:r>
              </a:p>
            </p:txBody>
          </p:sp>
          <p:sp>
            <p:nvSpPr>
              <p:cNvPr id="66" name="Rectangle 65">
                <a:extLst>
                  <a:ext uri="{FF2B5EF4-FFF2-40B4-BE49-F238E27FC236}">
                    <a16:creationId xmlns:a16="http://schemas.microsoft.com/office/drawing/2014/main" id="{631E56EF-8BA0-7BA2-943A-258D658463D7}"/>
                  </a:ext>
                </a:extLst>
              </p:cNvPr>
              <p:cNvSpPr/>
              <p:nvPr/>
            </p:nvSpPr>
            <p:spPr>
              <a:xfrm>
                <a:off x="6928765" y="2343086"/>
                <a:ext cx="1796204" cy="1085913"/>
              </a:xfrm>
              <a:prstGeom prst="rect">
                <a:avLst/>
              </a:prstGeom>
              <a:solidFill>
                <a:schemeClr val="accent1">
                  <a:lumMod val="20000"/>
                  <a:lumOff val="80000"/>
                </a:schemeClr>
              </a:solidFill>
              <a:ln w="381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216000" rIns="68580" bIns="34290" numCol="1" spcCol="0" rtlCol="0" fromWordArt="0" anchor="t" anchorCtr="0" forceAA="0" compatLnSpc="1">
                <a:prstTxWarp prst="textNoShape">
                  <a:avLst/>
                </a:prstTxWarp>
                <a:noAutofit/>
              </a:bodyPr>
              <a:lstStyle/>
              <a:p>
                <a:r>
                  <a:rPr lang="en-GB" sz="700" i="1" dirty="0">
                    <a:solidFill>
                      <a:srgbClr val="0C78BE"/>
                    </a:solidFill>
                    <a:latin typeface="Karla" pitchFamily="2" charset="0"/>
                    <a:ea typeface="Karla" pitchFamily="2" charset="0"/>
                  </a:rPr>
                  <a:t>Presence of other tech platforms in Dhaka that also focus on food waste reduction</a:t>
                </a:r>
              </a:p>
            </p:txBody>
          </p:sp>
          <p:sp>
            <p:nvSpPr>
              <p:cNvPr id="46" name="Rectangle: Rounded Corners 62">
                <a:extLst>
                  <a:ext uri="{FF2B5EF4-FFF2-40B4-BE49-F238E27FC236}">
                    <a16:creationId xmlns:a16="http://schemas.microsoft.com/office/drawing/2014/main" id="{3128492E-B718-6E81-62B9-0D8BB6D55637}"/>
                  </a:ext>
                </a:extLst>
              </p:cNvPr>
              <p:cNvSpPr/>
              <p:nvPr/>
            </p:nvSpPr>
            <p:spPr>
              <a:xfrm>
                <a:off x="1244857" y="2194864"/>
                <a:ext cx="1801543" cy="328879"/>
              </a:xfrm>
              <a:prstGeom prst="roundRect">
                <a:avLst>
                  <a:gd name="adj" fmla="val 50000"/>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solidFill>
                      <a:srgbClr val="3E3E3C"/>
                    </a:solidFill>
                    <a:latin typeface="Karla" pitchFamily="2" charset="0"/>
                    <a:ea typeface="Karla" pitchFamily="2" charset="0"/>
                  </a:rPr>
                  <a:t>Assumptions</a:t>
                </a:r>
              </a:p>
              <a:p>
                <a:pPr algn="ctr"/>
                <a:r>
                  <a:rPr lang="en-GB" sz="1000" dirty="0">
                    <a:solidFill>
                      <a:srgbClr val="3E3E3C"/>
                    </a:solidFill>
                    <a:latin typeface="Karla" pitchFamily="2" charset="0"/>
                    <a:ea typeface="Karla" pitchFamily="2" charset="0"/>
                  </a:rPr>
                  <a:t>(input – activities)</a:t>
                </a:r>
              </a:p>
            </p:txBody>
          </p:sp>
          <p:sp>
            <p:nvSpPr>
              <p:cNvPr id="48" name="Rectangle: Rounded Corners 62">
                <a:extLst>
                  <a:ext uri="{FF2B5EF4-FFF2-40B4-BE49-F238E27FC236}">
                    <a16:creationId xmlns:a16="http://schemas.microsoft.com/office/drawing/2014/main" id="{1B38B52C-0214-036E-0671-CAEE5B59D814}"/>
                  </a:ext>
                </a:extLst>
              </p:cNvPr>
              <p:cNvSpPr/>
              <p:nvPr/>
            </p:nvSpPr>
            <p:spPr>
              <a:xfrm>
                <a:off x="3135989" y="2194864"/>
                <a:ext cx="1801543" cy="328879"/>
              </a:xfrm>
              <a:prstGeom prst="roundRect">
                <a:avLst>
                  <a:gd name="adj" fmla="val 50000"/>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solidFill>
                      <a:srgbClr val="3E3E3C"/>
                    </a:solidFill>
                    <a:latin typeface="Karla" pitchFamily="2" charset="0"/>
                    <a:ea typeface="Karla" pitchFamily="2" charset="0"/>
                  </a:rPr>
                  <a:t>Assumptions</a:t>
                </a:r>
              </a:p>
              <a:p>
                <a:pPr algn="ctr"/>
                <a:r>
                  <a:rPr lang="en-GB" sz="1000" dirty="0">
                    <a:solidFill>
                      <a:srgbClr val="3E3E3C"/>
                    </a:solidFill>
                    <a:latin typeface="Karla" pitchFamily="2" charset="0"/>
                    <a:ea typeface="Karla" pitchFamily="2" charset="0"/>
                  </a:rPr>
                  <a:t>(activities-output)</a:t>
                </a:r>
              </a:p>
            </p:txBody>
          </p:sp>
          <p:sp>
            <p:nvSpPr>
              <p:cNvPr id="49" name="Rectangle: Rounded Corners 62">
                <a:extLst>
                  <a:ext uri="{FF2B5EF4-FFF2-40B4-BE49-F238E27FC236}">
                    <a16:creationId xmlns:a16="http://schemas.microsoft.com/office/drawing/2014/main" id="{D6D567C1-D23A-E154-5222-648F42B2DED4}"/>
                  </a:ext>
                </a:extLst>
              </p:cNvPr>
              <p:cNvSpPr/>
              <p:nvPr/>
            </p:nvSpPr>
            <p:spPr>
              <a:xfrm>
                <a:off x="5036547" y="2194864"/>
                <a:ext cx="1801543" cy="328879"/>
              </a:xfrm>
              <a:prstGeom prst="roundRect">
                <a:avLst>
                  <a:gd name="adj" fmla="val 50000"/>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solidFill>
                      <a:srgbClr val="3E3E3C"/>
                    </a:solidFill>
                    <a:latin typeface="Karla" pitchFamily="2" charset="0"/>
                    <a:ea typeface="Karla" pitchFamily="2" charset="0"/>
                  </a:rPr>
                  <a:t>Assumptions</a:t>
                </a:r>
              </a:p>
              <a:p>
                <a:pPr algn="ctr"/>
                <a:r>
                  <a:rPr lang="en-GB" sz="1000" dirty="0">
                    <a:solidFill>
                      <a:srgbClr val="3E3E3C"/>
                    </a:solidFill>
                    <a:latin typeface="Karla" pitchFamily="2" charset="0"/>
                    <a:ea typeface="Karla" pitchFamily="2" charset="0"/>
                  </a:rPr>
                  <a:t>(output-outcome)</a:t>
                </a:r>
              </a:p>
            </p:txBody>
          </p:sp>
          <p:sp>
            <p:nvSpPr>
              <p:cNvPr id="50" name="Rectangle: Rounded Corners 62">
                <a:extLst>
                  <a:ext uri="{FF2B5EF4-FFF2-40B4-BE49-F238E27FC236}">
                    <a16:creationId xmlns:a16="http://schemas.microsoft.com/office/drawing/2014/main" id="{7CE37D27-DA9E-65F1-C561-A0497B204C76}"/>
                  </a:ext>
                </a:extLst>
              </p:cNvPr>
              <p:cNvSpPr/>
              <p:nvPr/>
            </p:nvSpPr>
            <p:spPr>
              <a:xfrm>
                <a:off x="6927677" y="2194864"/>
                <a:ext cx="1801543" cy="328879"/>
              </a:xfrm>
              <a:prstGeom prst="roundRect">
                <a:avLst>
                  <a:gd name="adj" fmla="val 50000"/>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solidFill>
                      <a:srgbClr val="3E3E3C"/>
                    </a:solidFill>
                    <a:latin typeface="Karla" pitchFamily="2" charset="0"/>
                    <a:ea typeface="Karla" pitchFamily="2" charset="0"/>
                  </a:rPr>
                  <a:t>Assumptions</a:t>
                </a:r>
              </a:p>
              <a:p>
                <a:pPr algn="ctr"/>
                <a:r>
                  <a:rPr lang="en-GB" sz="1000" dirty="0">
                    <a:solidFill>
                      <a:srgbClr val="3E3E3C"/>
                    </a:solidFill>
                    <a:latin typeface="Karla" pitchFamily="2" charset="0"/>
                    <a:ea typeface="Karla" pitchFamily="2" charset="0"/>
                  </a:rPr>
                  <a:t>(outcome-impact)</a:t>
                </a:r>
              </a:p>
            </p:txBody>
          </p:sp>
        </p:grpSp>
        <p:sp>
          <p:nvSpPr>
            <p:cNvPr id="5" name="Rectangle 4">
              <a:extLst>
                <a:ext uri="{FF2B5EF4-FFF2-40B4-BE49-F238E27FC236}">
                  <a16:creationId xmlns:a16="http://schemas.microsoft.com/office/drawing/2014/main" id="{DF7DE646-D1E4-E470-8BC0-7B48C6507745}"/>
                </a:ext>
              </a:extLst>
            </p:cNvPr>
            <p:cNvSpPr/>
            <p:nvPr/>
          </p:nvSpPr>
          <p:spPr>
            <a:xfrm rot="16200000">
              <a:off x="-639852" y="2469007"/>
              <a:ext cx="2655730" cy="386782"/>
            </a:xfrm>
            <a:prstGeom prst="rect">
              <a:avLst/>
            </a:prstGeom>
            <a:solidFill>
              <a:srgbClr val="C00000"/>
            </a:solidFill>
            <a:ln w="38100">
              <a:no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r>
                <a:rPr lang="en-GB" sz="800" i="1" dirty="0">
                  <a:solidFill>
                    <a:schemeClr val="bg1"/>
                  </a:solidFill>
                  <a:latin typeface="Karla" pitchFamily="2" charset="0"/>
                  <a:ea typeface="Karla" pitchFamily="2" charset="0"/>
                </a:rPr>
                <a:t>Key Value Driver 1: A user-friendly, well-functioning, and downloadable app  </a:t>
              </a:r>
            </a:p>
          </p:txBody>
        </p:sp>
        <p:sp>
          <p:nvSpPr>
            <p:cNvPr id="22" name="Rectangle: Rounded Corners 42">
              <a:extLst>
                <a:ext uri="{FF2B5EF4-FFF2-40B4-BE49-F238E27FC236}">
                  <a16:creationId xmlns:a16="http://schemas.microsoft.com/office/drawing/2014/main" id="{836DE622-EB3B-21FD-7259-FA73D3AE8C93}"/>
                </a:ext>
              </a:extLst>
            </p:cNvPr>
            <p:cNvSpPr/>
            <p:nvPr/>
          </p:nvSpPr>
          <p:spPr>
            <a:xfrm>
              <a:off x="4434412" y="1291336"/>
              <a:ext cx="3498160" cy="400110"/>
            </a:xfrm>
            <a:prstGeom prst="roundRect">
              <a:avLst>
                <a:gd name="adj" fmla="val 0"/>
              </a:avLst>
            </a:prstGeom>
            <a:noFill/>
            <a:ln w="38100">
              <a:solidFill>
                <a:srgbClr val="F12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Karla" pitchFamily="2" charset="0"/>
              </a:endParaRPr>
            </a:p>
          </p:txBody>
        </p:sp>
      </p:grpSp>
      <p:sp>
        <p:nvSpPr>
          <p:cNvPr id="68" name="Rectangle 67">
            <a:extLst>
              <a:ext uri="{FF2B5EF4-FFF2-40B4-BE49-F238E27FC236}">
                <a16:creationId xmlns:a16="http://schemas.microsoft.com/office/drawing/2014/main" id="{2D969E40-D8B8-EF53-2882-0588333DE315}"/>
              </a:ext>
            </a:extLst>
          </p:cNvPr>
          <p:cNvSpPr/>
          <p:nvPr/>
        </p:nvSpPr>
        <p:spPr>
          <a:xfrm>
            <a:off x="937844" y="3928256"/>
            <a:ext cx="1679227" cy="337573"/>
          </a:xfrm>
          <a:prstGeom prst="rect">
            <a:avLst/>
          </a:prstGeom>
          <a:solidFill>
            <a:srgbClr val="3E3E3C"/>
          </a:soli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r>
              <a:rPr lang="en-GB" sz="1400">
                <a:solidFill>
                  <a:schemeClr val="bg1"/>
                </a:solidFill>
                <a:latin typeface="Open Sans Condensed Light" panose="020B0306030504020204" pitchFamily="34" charset="0"/>
                <a:ea typeface="Open Sans Condensed Light" panose="020B0306030504020204" pitchFamily="34" charset="0"/>
                <a:cs typeface="Open Sans Condensed Light" panose="020B0306030504020204" pitchFamily="34" charset="0"/>
              </a:rPr>
              <a:t>INPUT</a:t>
            </a:r>
            <a:endParaRPr lang="en-GB" sz="1400" dirty="0">
              <a:solidFill>
                <a:schemeClr val="bg1"/>
              </a:solidFill>
              <a:latin typeface="Open Sans Condensed Light" panose="020B0306030504020204" pitchFamily="34" charset="0"/>
              <a:ea typeface="Open Sans Condensed Light" panose="020B0306030504020204" pitchFamily="34" charset="0"/>
              <a:cs typeface="Open Sans Condensed Light" panose="020B0306030504020204" pitchFamily="34" charset="0"/>
            </a:endParaRPr>
          </a:p>
        </p:txBody>
      </p:sp>
      <p:sp>
        <p:nvSpPr>
          <p:cNvPr id="69" name="Rectangle 68">
            <a:extLst>
              <a:ext uri="{FF2B5EF4-FFF2-40B4-BE49-F238E27FC236}">
                <a16:creationId xmlns:a16="http://schemas.microsoft.com/office/drawing/2014/main" id="{BAE6AB84-EA56-32E6-2DDD-C8B8FFA29CD9}"/>
              </a:ext>
            </a:extLst>
          </p:cNvPr>
          <p:cNvSpPr/>
          <p:nvPr/>
        </p:nvSpPr>
        <p:spPr>
          <a:xfrm>
            <a:off x="2698744" y="3928256"/>
            <a:ext cx="1679227" cy="337573"/>
          </a:xfrm>
          <a:prstGeom prst="rect">
            <a:avLst/>
          </a:prstGeom>
          <a:solidFill>
            <a:srgbClr val="3E3E3C"/>
          </a:soli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r>
              <a:rPr lang="en-GB" sz="1400">
                <a:solidFill>
                  <a:schemeClr val="bg1"/>
                </a:solidFill>
                <a:latin typeface="Open Sans Condensed Light" panose="020B0306030504020204" pitchFamily="34" charset="0"/>
                <a:ea typeface="Open Sans Condensed Light" panose="020B0306030504020204" pitchFamily="34" charset="0"/>
                <a:cs typeface="Open Sans Condensed Light" panose="020B0306030504020204" pitchFamily="34" charset="0"/>
              </a:rPr>
              <a:t>ACTIVITIES</a:t>
            </a:r>
            <a:endParaRPr lang="en-GB" sz="1400" dirty="0">
              <a:solidFill>
                <a:schemeClr val="bg1"/>
              </a:solidFill>
              <a:latin typeface="Open Sans Condensed Light" panose="020B0306030504020204" pitchFamily="34" charset="0"/>
              <a:ea typeface="Open Sans Condensed Light" panose="020B0306030504020204" pitchFamily="34" charset="0"/>
              <a:cs typeface="Open Sans Condensed Light" panose="020B0306030504020204" pitchFamily="34" charset="0"/>
            </a:endParaRPr>
          </a:p>
        </p:txBody>
      </p:sp>
      <p:sp>
        <p:nvSpPr>
          <p:cNvPr id="70" name="Rectangle 69">
            <a:extLst>
              <a:ext uri="{FF2B5EF4-FFF2-40B4-BE49-F238E27FC236}">
                <a16:creationId xmlns:a16="http://schemas.microsoft.com/office/drawing/2014/main" id="{2E4D22FF-81B8-F21E-1485-D38D950F4B28}"/>
              </a:ext>
            </a:extLst>
          </p:cNvPr>
          <p:cNvSpPr/>
          <p:nvPr/>
        </p:nvSpPr>
        <p:spPr>
          <a:xfrm>
            <a:off x="4458665" y="3928256"/>
            <a:ext cx="1679227" cy="337573"/>
          </a:xfrm>
          <a:prstGeom prst="rect">
            <a:avLst/>
          </a:prstGeom>
          <a:solidFill>
            <a:srgbClr val="3E3E3C"/>
          </a:soli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r>
              <a:rPr lang="en-GB" sz="1400">
                <a:solidFill>
                  <a:schemeClr val="bg1"/>
                </a:solidFill>
                <a:latin typeface="Open Sans Condensed Light" panose="020B0306030504020204" pitchFamily="34" charset="0"/>
                <a:ea typeface="Open Sans Condensed Light" panose="020B0306030504020204" pitchFamily="34" charset="0"/>
                <a:cs typeface="Open Sans Condensed Light" panose="020B0306030504020204" pitchFamily="34" charset="0"/>
              </a:rPr>
              <a:t>OUTPUT</a:t>
            </a:r>
            <a:endParaRPr lang="en-GB" sz="1400" dirty="0">
              <a:solidFill>
                <a:schemeClr val="bg1"/>
              </a:solidFill>
              <a:latin typeface="Open Sans Condensed Light" panose="020B0306030504020204" pitchFamily="34" charset="0"/>
              <a:ea typeface="Open Sans Condensed Light" panose="020B0306030504020204" pitchFamily="34" charset="0"/>
              <a:cs typeface="Open Sans Condensed Light" panose="020B0306030504020204" pitchFamily="34" charset="0"/>
            </a:endParaRPr>
          </a:p>
        </p:txBody>
      </p:sp>
      <p:sp>
        <p:nvSpPr>
          <p:cNvPr id="71" name="Rectangle 70">
            <a:extLst>
              <a:ext uri="{FF2B5EF4-FFF2-40B4-BE49-F238E27FC236}">
                <a16:creationId xmlns:a16="http://schemas.microsoft.com/office/drawing/2014/main" id="{AE582443-E204-E173-4FF9-D46049128CCD}"/>
              </a:ext>
            </a:extLst>
          </p:cNvPr>
          <p:cNvSpPr/>
          <p:nvPr/>
        </p:nvSpPr>
        <p:spPr>
          <a:xfrm>
            <a:off x="6220547" y="3928256"/>
            <a:ext cx="1679227" cy="337573"/>
          </a:xfrm>
          <a:prstGeom prst="rect">
            <a:avLst/>
          </a:prstGeom>
          <a:solidFill>
            <a:srgbClr val="3E3E3C"/>
          </a:soli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r>
              <a:rPr lang="en-GB" sz="1400">
                <a:solidFill>
                  <a:schemeClr val="bg1"/>
                </a:solidFill>
                <a:latin typeface="Open Sans Condensed Light" panose="020B0306030504020204" pitchFamily="34" charset="0"/>
                <a:ea typeface="Open Sans Condensed Light" panose="020B0306030504020204" pitchFamily="34" charset="0"/>
                <a:cs typeface="Open Sans Condensed Light" panose="020B0306030504020204" pitchFamily="34" charset="0"/>
              </a:rPr>
              <a:t>OUTCOME</a:t>
            </a:r>
            <a:endParaRPr lang="en-GB" sz="1400" dirty="0">
              <a:solidFill>
                <a:schemeClr val="bg1"/>
              </a:solidFill>
              <a:latin typeface="Open Sans Condensed Light" panose="020B0306030504020204" pitchFamily="34" charset="0"/>
              <a:ea typeface="Open Sans Condensed Light" panose="020B0306030504020204" pitchFamily="34" charset="0"/>
              <a:cs typeface="Open Sans Condensed Light" panose="020B0306030504020204" pitchFamily="34" charset="0"/>
            </a:endParaRPr>
          </a:p>
        </p:txBody>
      </p:sp>
      <p:sp>
        <p:nvSpPr>
          <p:cNvPr id="74" name="Rectangle 73">
            <a:extLst>
              <a:ext uri="{FF2B5EF4-FFF2-40B4-BE49-F238E27FC236}">
                <a16:creationId xmlns:a16="http://schemas.microsoft.com/office/drawing/2014/main" id="{F75E2445-AA2A-5B73-BCE3-38ADAB1371E1}"/>
              </a:ext>
            </a:extLst>
          </p:cNvPr>
          <p:cNvSpPr/>
          <p:nvPr/>
        </p:nvSpPr>
        <p:spPr>
          <a:xfrm>
            <a:off x="7981447" y="3928256"/>
            <a:ext cx="1679227" cy="334626"/>
          </a:xfrm>
          <a:prstGeom prst="rect">
            <a:avLst/>
          </a:prstGeom>
          <a:solidFill>
            <a:srgbClr val="3E3E3C"/>
          </a:soli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r>
              <a:rPr lang="en-GB" sz="1400">
                <a:solidFill>
                  <a:schemeClr val="bg1"/>
                </a:solidFill>
                <a:latin typeface="Open Sans Condensed Light" panose="020B0306030504020204" pitchFamily="34" charset="0"/>
                <a:ea typeface="Open Sans Condensed Light" panose="020B0306030504020204" pitchFamily="34" charset="0"/>
                <a:cs typeface="Open Sans Condensed Light" panose="020B0306030504020204" pitchFamily="34" charset="0"/>
              </a:rPr>
              <a:t>IMPACT</a:t>
            </a:r>
            <a:endParaRPr lang="en-GB" sz="900" dirty="0">
              <a:solidFill>
                <a:schemeClr val="bg1"/>
              </a:solidFill>
              <a:latin typeface="Open Sans Condensed Light" panose="020B0306030504020204" pitchFamily="34" charset="0"/>
              <a:ea typeface="Open Sans Condensed Light" panose="020B0306030504020204" pitchFamily="34" charset="0"/>
              <a:cs typeface="Open Sans Condensed Light" panose="020B0306030504020204" pitchFamily="34" charset="0"/>
            </a:endParaRPr>
          </a:p>
        </p:txBody>
      </p:sp>
      <p:sp>
        <p:nvSpPr>
          <p:cNvPr id="75" name="Rectangle 74">
            <a:extLst>
              <a:ext uri="{FF2B5EF4-FFF2-40B4-BE49-F238E27FC236}">
                <a16:creationId xmlns:a16="http://schemas.microsoft.com/office/drawing/2014/main" id="{585BB0F4-BDB4-BEFA-D2B8-52EFCD006575}"/>
              </a:ext>
            </a:extLst>
          </p:cNvPr>
          <p:cNvSpPr/>
          <p:nvPr/>
        </p:nvSpPr>
        <p:spPr>
          <a:xfrm>
            <a:off x="928688" y="4312990"/>
            <a:ext cx="1679227" cy="830569"/>
          </a:xfrm>
          <a:prstGeom prst="rect">
            <a:avLst/>
          </a:prstGeom>
          <a:solidFill>
            <a:schemeClr val="bg1"/>
          </a:solidFill>
          <a:ln w="12700">
            <a:solidFill>
              <a:srgbClr val="A2C709"/>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t" anchorCtr="0" forceAA="0" compatLnSpc="1">
            <a:prstTxWarp prst="textNoShape">
              <a:avLst/>
            </a:prstTxWarp>
            <a:noAutofit/>
          </a:bodyPr>
          <a:lstStyle/>
          <a:p>
            <a:pPr marL="171450" indent="-171450" algn="ctr">
              <a:buFont typeface="Arial" panose="020B0604020202020204" pitchFamily="34" charset="0"/>
              <a:buChar char="•"/>
            </a:pPr>
            <a:r>
              <a:rPr lang="en-GB" sz="700" i="1" dirty="0">
                <a:solidFill>
                  <a:srgbClr val="0C78BE"/>
                </a:solidFill>
                <a:latin typeface="Karla" pitchFamily="2" charset="0"/>
                <a:ea typeface="Karla" pitchFamily="2" charset="0"/>
              </a:rPr>
              <a:t>Human resources (service management, sales / marketing &amp; communication)</a:t>
            </a:r>
          </a:p>
          <a:p>
            <a:pPr marL="171450" indent="-171450" algn="ctr">
              <a:buFont typeface="Arial" panose="020B0604020202020204" pitchFamily="34" charset="0"/>
              <a:buChar char="•"/>
            </a:pPr>
            <a:r>
              <a:rPr lang="en-GB" sz="700" i="1" dirty="0">
                <a:solidFill>
                  <a:srgbClr val="0C78BE"/>
                </a:solidFill>
                <a:latin typeface="Karla" pitchFamily="2" charset="0"/>
                <a:ea typeface="Karla" pitchFamily="2" charset="0"/>
              </a:rPr>
              <a:t>Capital</a:t>
            </a:r>
          </a:p>
          <a:p>
            <a:pPr marL="171450" indent="-171450" algn="ctr">
              <a:buFont typeface="Arial" panose="020B0604020202020204" pitchFamily="34" charset="0"/>
              <a:buChar char="•"/>
            </a:pPr>
            <a:endParaRPr lang="en-GB" sz="700" i="1" dirty="0">
              <a:solidFill>
                <a:srgbClr val="0C78BE"/>
              </a:solidFill>
              <a:latin typeface="Karla" pitchFamily="2" charset="0"/>
              <a:ea typeface="Karla" pitchFamily="2" charset="0"/>
            </a:endParaRPr>
          </a:p>
        </p:txBody>
      </p:sp>
      <p:sp>
        <p:nvSpPr>
          <p:cNvPr id="76" name="Rectangle 75">
            <a:extLst>
              <a:ext uri="{FF2B5EF4-FFF2-40B4-BE49-F238E27FC236}">
                <a16:creationId xmlns:a16="http://schemas.microsoft.com/office/drawing/2014/main" id="{050F0F41-15F8-8A96-A51A-9689805B0776}"/>
              </a:ext>
            </a:extLst>
          </p:cNvPr>
          <p:cNvSpPr/>
          <p:nvPr/>
        </p:nvSpPr>
        <p:spPr>
          <a:xfrm>
            <a:off x="2688945" y="4312990"/>
            <a:ext cx="1679227" cy="830569"/>
          </a:xfrm>
          <a:prstGeom prst="rect">
            <a:avLst/>
          </a:prstGeom>
          <a:solidFill>
            <a:schemeClr val="bg1"/>
          </a:solidFill>
          <a:ln w="12700">
            <a:solidFill>
              <a:srgbClr val="A2C709"/>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t" anchorCtr="0" forceAA="0" compatLnSpc="1">
            <a:prstTxWarp prst="textNoShape">
              <a:avLst/>
            </a:prstTxWarp>
            <a:noAutofit/>
          </a:bodyPr>
          <a:lstStyle/>
          <a:p>
            <a:pPr marL="171450" indent="-171450" algn="ctr">
              <a:buFont typeface="Arial" panose="020B0604020202020204" pitchFamily="34" charset="0"/>
              <a:buChar char="•"/>
            </a:pPr>
            <a:r>
              <a:rPr lang="en-GB" sz="700" i="1" dirty="0">
                <a:solidFill>
                  <a:srgbClr val="0C78BE"/>
                </a:solidFill>
                <a:latin typeface="Karla" pitchFamily="2" charset="0"/>
                <a:ea typeface="Karla" pitchFamily="2" charset="0"/>
              </a:rPr>
              <a:t>Partner collaborations with food establishments</a:t>
            </a:r>
          </a:p>
          <a:p>
            <a:pPr marL="171450" indent="-171450" algn="ctr">
              <a:buFont typeface="Arial" panose="020B0604020202020204" pitchFamily="34" charset="0"/>
              <a:buChar char="•"/>
            </a:pPr>
            <a:r>
              <a:rPr lang="en-GB" sz="700" i="1" dirty="0">
                <a:solidFill>
                  <a:srgbClr val="0C78BE"/>
                </a:solidFill>
                <a:latin typeface="Karla" pitchFamily="2" charset="0"/>
                <a:ea typeface="Karla" pitchFamily="2" charset="0"/>
              </a:rPr>
              <a:t>Marketing outreach activities </a:t>
            </a:r>
          </a:p>
          <a:p>
            <a:pPr marL="171450" indent="-171450" algn="ctr">
              <a:buFont typeface="Arial" panose="020B0604020202020204" pitchFamily="34" charset="0"/>
              <a:buChar char="•"/>
            </a:pPr>
            <a:r>
              <a:rPr lang="en-GB" sz="700" i="1" dirty="0">
                <a:solidFill>
                  <a:srgbClr val="0C78BE"/>
                </a:solidFill>
                <a:latin typeface="Karla" pitchFamily="2" charset="0"/>
                <a:ea typeface="Karla" pitchFamily="2" charset="0"/>
              </a:rPr>
              <a:t>Creating incentive structure for riders to delivery food products</a:t>
            </a:r>
          </a:p>
        </p:txBody>
      </p:sp>
      <p:sp>
        <p:nvSpPr>
          <p:cNvPr id="77" name="Rectangle 76">
            <a:extLst>
              <a:ext uri="{FF2B5EF4-FFF2-40B4-BE49-F238E27FC236}">
                <a16:creationId xmlns:a16="http://schemas.microsoft.com/office/drawing/2014/main" id="{D2275DB0-F17E-D400-6B93-471C32B65669}"/>
              </a:ext>
            </a:extLst>
          </p:cNvPr>
          <p:cNvSpPr/>
          <p:nvPr/>
        </p:nvSpPr>
        <p:spPr>
          <a:xfrm>
            <a:off x="4462741" y="4312990"/>
            <a:ext cx="1679227" cy="798927"/>
          </a:xfrm>
          <a:prstGeom prst="rect">
            <a:avLst/>
          </a:prstGeom>
          <a:solidFill>
            <a:schemeClr val="bg1"/>
          </a:solidFill>
          <a:ln w="12700">
            <a:solidFill>
              <a:srgbClr val="A2C709"/>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t" anchorCtr="0" forceAA="0" compatLnSpc="1">
            <a:prstTxWarp prst="textNoShape">
              <a:avLst/>
            </a:prstTxWarp>
            <a:noAutofit/>
          </a:bodyPr>
          <a:lstStyle/>
          <a:p>
            <a:pPr marL="171450" indent="-171450" algn="ctr">
              <a:buFont typeface="Arial" panose="020B0604020202020204" pitchFamily="34" charset="0"/>
              <a:buChar char="•"/>
            </a:pPr>
            <a:r>
              <a:rPr lang="en-GB" sz="700" i="1" dirty="0">
                <a:solidFill>
                  <a:srgbClr val="0C78BE"/>
                </a:solidFill>
                <a:latin typeface="Karla" pitchFamily="2" charset="0"/>
                <a:ea typeface="Karla" pitchFamily="2" charset="0"/>
              </a:rPr>
              <a:t>At least $10,000 sales generated (and 10% commission earned) / </a:t>
            </a:r>
            <a:r>
              <a:rPr lang="en-GB" sz="700" i="1" dirty="0" err="1">
                <a:solidFill>
                  <a:srgbClr val="0C78BE"/>
                </a:solidFill>
                <a:latin typeface="Karla" pitchFamily="2" charset="0"/>
                <a:ea typeface="Karla" pitchFamily="2" charset="0"/>
              </a:rPr>
              <a:t>yr</a:t>
            </a:r>
            <a:endParaRPr lang="en-GB" sz="700" i="1" dirty="0">
              <a:solidFill>
                <a:srgbClr val="0C78BE"/>
              </a:solidFill>
              <a:latin typeface="Karla" pitchFamily="2" charset="0"/>
              <a:ea typeface="Karla" pitchFamily="2" charset="0"/>
            </a:endParaRPr>
          </a:p>
          <a:p>
            <a:pPr marL="171450" indent="-171450" algn="ctr">
              <a:buFont typeface="Arial" panose="020B0604020202020204" pitchFamily="34" charset="0"/>
              <a:buChar char="•"/>
            </a:pPr>
            <a:r>
              <a:rPr lang="en-GB" sz="700" i="1" dirty="0">
                <a:solidFill>
                  <a:srgbClr val="0C78BE"/>
                </a:solidFill>
                <a:latin typeface="Karla" pitchFamily="2" charset="0"/>
                <a:ea typeface="Karla" pitchFamily="2" charset="0"/>
              </a:rPr>
              <a:t>At least 5,000 of products sold by end of 2021</a:t>
            </a:r>
          </a:p>
          <a:p>
            <a:pPr marL="171450" indent="-171450" algn="ctr">
              <a:buFont typeface="Arial" panose="020B0604020202020204" pitchFamily="34" charset="0"/>
              <a:buChar char="•"/>
            </a:pPr>
            <a:endParaRPr lang="en-GB" sz="700" i="1" dirty="0">
              <a:solidFill>
                <a:srgbClr val="0C78BE"/>
              </a:solidFill>
              <a:latin typeface="Karla" pitchFamily="2" charset="0"/>
              <a:ea typeface="Karla" pitchFamily="2" charset="0"/>
            </a:endParaRPr>
          </a:p>
        </p:txBody>
      </p:sp>
      <p:sp>
        <p:nvSpPr>
          <p:cNvPr id="79" name="Rectangle 78">
            <a:extLst>
              <a:ext uri="{FF2B5EF4-FFF2-40B4-BE49-F238E27FC236}">
                <a16:creationId xmlns:a16="http://schemas.microsoft.com/office/drawing/2014/main" id="{6ED21A5E-5A06-F864-FA3B-9DD5C73D9567}"/>
              </a:ext>
            </a:extLst>
          </p:cNvPr>
          <p:cNvSpPr/>
          <p:nvPr/>
        </p:nvSpPr>
        <p:spPr>
          <a:xfrm>
            <a:off x="6236537" y="4312990"/>
            <a:ext cx="1679227" cy="798927"/>
          </a:xfrm>
          <a:prstGeom prst="rect">
            <a:avLst/>
          </a:prstGeom>
          <a:solidFill>
            <a:schemeClr val="bg1"/>
          </a:solidFill>
          <a:ln w="12700">
            <a:solidFill>
              <a:srgbClr val="A2C709"/>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t" anchorCtr="0" forceAA="0" compatLnSpc="1">
            <a:prstTxWarp prst="textNoShape">
              <a:avLst/>
            </a:prstTxWarp>
            <a:noAutofit/>
          </a:bodyPr>
          <a:lstStyle/>
          <a:p>
            <a:pPr marL="171450" indent="-171450" algn="ctr">
              <a:buFont typeface="Arial" panose="020B0604020202020204" pitchFamily="34" charset="0"/>
              <a:buChar char="•"/>
            </a:pPr>
            <a:r>
              <a:rPr lang="en-GB" sz="700" i="1" dirty="0">
                <a:solidFill>
                  <a:srgbClr val="0C78BE"/>
                </a:solidFill>
                <a:latin typeface="Karla" pitchFamily="2" charset="0"/>
                <a:ea typeface="Karla" pitchFamily="2" charset="0"/>
              </a:rPr>
              <a:t>Expansion of business to 3 new geographical areas by the end of 2022</a:t>
            </a:r>
          </a:p>
          <a:p>
            <a:pPr marL="171450" indent="-171450" algn="ctr">
              <a:buFont typeface="Arial" panose="020B0604020202020204" pitchFamily="34" charset="0"/>
              <a:buChar char="•"/>
            </a:pPr>
            <a:r>
              <a:rPr lang="en-GB" sz="700" i="1" dirty="0">
                <a:solidFill>
                  <a:srgbClr val="0C78BE"/>
                </a:solidFill>
                <a:latin typeface="Karla" pitchFamily="2" charset="0"/>
                <a:ea typeface="Karla" pitchFamily="2" charset="0"/>
              </a:rPr>
              <a:t>Expansion of team members by 20% by the end of 2022</a:t>
            </a:r>
          </a:p>
          <a:p>
            <a:pPr marL="171450" indent="-171450" algn="ctr">
              <a:buFont typeface="Arial" panose="020B0604020202020204" pitchFamily="34" charset="0"/>
              <a:buChar char="•"/>
            </a:pPr>
            <a:r>
              <a:rPr lang="en-GB" sz="700" i="1" dirty="0">
                <a:solidFill>
                  <a:srgbClr val="0C78BE"/>
                </a:solidFill>
                <a:latin typeface="Karla" pitchFamily="2" charset="0"/>
                <a:ea typeface="Karla" pitchFamily="2" charset="0"/>
              </a:rPr>
              <a:t>Business profit increased by 20% by the end of 2022</a:t>
            </a:r>
          </a:p>
        </p:txBody>
      </p:sp>
      <p:sp>
        <p:nvSpPr>
          <p:cNvPr id="80" name="Rectangle 79">
            <a:extLst>
              <a:ext uri="{FF2B5EF4-FFF2-40B4-BE49-F238E27FC236}">
                <a16:creationId xmlns:a16="http://schemas.microsoft.com/office/drawing/2014/main" id="{810B3BAF-D47D-FE86-F089-4939D58C6506}"/>
              </a:ext>
            </a:extLst>
          </p:cNvPr>
          <p:cNvSpPr/>
          <p:nvPr/>
        </p:nvSpPr>
        <p:spPr>
          <a:xfrm>
            <a:off x="7983252" y="4312990"/>
            <a:ext cx="1679227" cy="798927"/>
          </a:xfrm>
          <a:prstGeom prst="rect">
            <a:avLst/>
          </a:prstGeom>
          <a:solidFill>
            <a:schemeClr val="bg1"/>
          </a:solidFill>
          <a:ln w="12700">
            <a:solidFill>
              <a:srgbClr val="A2C709"/>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t" anchorCtr="0" forceAA="0" compatLnSpc="1">
            <a:prstTxWarp prst="textNoShape">
              <a:avLst/>
            </a:prstTxWarp>
            <a:noAutofit/>
          </a:bodyPr>
          <a:lstStyle/>
          <a:p>
            <a:pPr marL="171450" indent="-171450" algn="ctr">
              <a:buFont typeface="Arial" panose="020B0604020202020204" pitchFamily="34" charset="0"/>
              <a:buChar char="•"/>
            </a:pPr>
            <a:r>
              <a:rPr lang="en-GB" sz="700" i="1" dirty="0">
                <a:solidFill>
                  <a:srgbClr val="0C78BE"/>
                </a:solidFill>
                <a:latin typeface="Karla" pitchFamily="2" charset="0"/>
                <a:ea typeface="Karla" pitchFamily="2" charset="0"/>
              </a:rPr>
              <a:t>Combat climate change (reduction of GHG emissions) in Dhaka via the use of technology</a:t>
            </a:r>
          </a:p>
          <a:p>
            <a:pPr marL="171450" indent="-171450" algn="ctr">
              <a:buFont typeface="Arial" panose="020B0604020202020204" pitchFamily="34" charset="0"/>
              <a:buChar char="•"/>
            </a:pPr>
            <a:endParaRPr lang="en-GB" sz="700" i="1" dirty="0">
              <a:solidFill>
                <a:srgbClr val="0C78BE"/>
              </a:solidFill>
              <a:latin typeface="Karla" pitchFamily="2" charset="0"/>
              <a:ea typeface="Karla" pitchFamily="2" charset="0"/>
            </a:endParaRPr>
          </a:p>
          <a:p>
            <a:pPr marL="171450" indent="-171450" algn="ctr">
              <a:buFont typeface="Arial" panose="020B0604020202020204" pitchFamily="34" charset="0"/>
              <a:buChar char="•"/>
            </a:pPr>
            <a:r>
              <a:rPr lang="en-GB" sz="700" i="1" dirty="0">
                <a:solidFill>
                  <a:srgbClr val="0C78BE"/>
                </a:solidFill>
                <a:latin typeface="Karla" pitchFamily="2" charset="0"/>
                <a:ea typeface="Karla" pitchFamily="2" charset="0"/>
              </a:rPr>
              <a:t>Sustainable food management and consumption in Dhaka</a:t>
            </a:r>
          </a:p>
          <a:p>
            <a:pPr marL="171450" indent="-171450" algn="ctr">
              <a:buFont typeface="Arial" panose="020B0604020202020204" pitchFamily="34" charset="0"/>
              <a:buChar char="•"/>
            </a:pPr>
            <a:endParaRPr lang="en-GB" sz="700" i="1" dirty="0">
              <a:solidFill>
                <a:srgbClr val="0C78BE"/>
              </a:solidFill>
              <a:latin typeface="Karla" pitchFamily="2" charset="0"/>
              <a:ea typeface="Karla" pitchFamily="2" charset="0"/>
            </a:endParaRPr>
          </a:p>
        </p:txBody>
      </p:sp>
      <p:sp>
        <p:nvSpPr>
          <p:cNvPr id="85" name="Rectangle: Rounded Corners 62">
            <a:extLst>
              <a:ext uri="{FF2B5EF4-FFF2-40B4-BE49-F238E27FC236}">
                <a16:creationId xmlns:a16="http://schemas.microsoft.com/office/drawing/2014/main" id="{54464640-E157-803A-281C-DE8C32327790}"/>
              </a:ext>
            </a:extLst>
          </p:cNvPr>
          <p:cNvSpPr/>
          <p:nvPr/>
        </p:nvSpPr>
        <p:spPr>
          <a:xfrm>
            <a:off x="1809649" y="5197951"/>
            <a:ext cx="1680666" cy="290083"/>
          </a:xfrm>
          <a:prstGeom prst="roundRect">
            <a:avLst>
              <a:gd name="adj" fmla="val 50000"/>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a:solidFill>
                  <a:srgbClr val="3E3E3C"/>
                </a:solidFill>
                <a:latin typeface="Karla" pitchFamily="2" charset="0"/>
                <a:ea typeface="Karla" pitchFamily="2" charset="0"/>
              </a:rPr>
              <a:t>Assumptions</a:t>
            </a:r>
          </a:p>
          <a:p>
            <a:pPr algn="ctr"/>
            <a:r>
              <a:rPr lang="en-GB" sz="1000">
                <a:solidFill>
                  <a:srgbClr val="3E3E3C"/>
                </a:solidFill>
                <a:latin typeface="Karla" pitchFamily="2" charset="0"/>
                <a:ea typeface="Karla" pitchFamily="2" charset="0"/>
              </a:rPr>
              <a:t>(input – activities)</a:t>
            </a:r>
            <a:endParaRPr lang="en-GB" sz="1000" dirty="0">
              <a:solidFill>
                <a:srgbClr val="3E3E3C"/>
              </a:solidFill>
              <a:latin typeface="Karla" pitchFamily="2" charset="0"/>
              <a:ea typeface="Karla" pitchFamily="2" charset="0"/>
            </a:endParaRPr>
          </a:p>
        </p:txBody>
      </p:sp>
      <p:sp>
        <p:nvSpPr>
          <p:cNvPr id="86" name="Rectangle: Rounded Corners 62">
            <a:extLst>
              <a:ext uri="{FF2B5EF4-FFF2-40B4-BE49-F238E27FC236}">
                <a16:creationId xmlns:a16="http://schemas.microsoft.com/office/drawing/2014/main" id="{E89CE784-EE39-BCF7-BF0A-108109D8867B}"/>
              </a:ext>
            </a:extLst>
          </p:cNvPr>
          <p:cNvSpPr/>
          <p:nvPr/>
        </p:nvSpPr>
        <p:spPr>
          <a:xfrm>
            <a:off x="3573893" y="5197951"/>
            <a:ext cx="1680666" cy="290083"/>
          </a:xfrm>
          <a:prstGeom prst="roundRect">
            <a:avLst>
              <a:gd name="adj" fmla="val 50000"/>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a:solidFill>
                  <a:srgbClr val="3E3E3C"/>
                </a:solidFill>
                <a:latin typeface="Karla" pitchFamily="2" charset="0"/>
                <a:ea typeface="Karla" pitchFamily="2" charset="0"/>
              </a:rPr>
              <a:t>Assumptions</a:t>
            </a:r>
          </a:p>
          <a:p>
            <a:pPr algn="ctr"/>
            <a:r>
              <a:rPr lang="en-GB" sz="1000">
                <a:solidFill>
                  <a:srgbClr val="3E3E3C"/>
                </a:solidFill>
                <a:latin typeface="Karla" pitchFamily="2" charset="0"/>
                <a:ea typeface="Karla" pitchFamily="2" charset="0"/>
              </a:rPr>
              <a:t>(activities-output)</a:t>
            </a:r>
            <a:endParaRPr lang="en-GB" sz="1000" dirty="0">
              <a:solidFill>
                <a:srgbClr val="3E3E3C"/>
              </a:solidFill>
              <a:latin typeface="Karla" pitchFamily="2" charset="0"/>
              <a:ea typeface="Karla" pitchFamily="2" charset="0"/>
            </a:endParaRPr>
          </a:p>
        </p:txBody>
      </p:sp>
      <p:sp>
        <p:nvSpPr>
          <p:cNvPr id="87" name="Rectangle: Rounded Corners 62">
            <a:extLst>
              <a:ext uri="{FF2B5EF4-FFF2-40B4-BE49-F238E27FC236}">
                <a16:creationId xmlns:a16="http://schemas.microsoft.com/office/drawing/2014/main" id="{3856044B-F240-9EC7-D4A5-BC21EABB35FE}"/>
              </a:ext>
            </a:extLst>
          </p:cNvPr>
          <p:cNvSpPr/>
          <p:nvPr/>
        </p:nvSpPr>
        <p:spPr>
          <a:xfrm>
            <a:off x="5346930" y="5197951"/>
            <a:ext cx="1680666" cy="290083"/>
          </a:xfrm>
          <a:prstGeom prst="roundRect">
            <a:avLst>
              <a:gd name="adj" fmla="val 50000"/>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a:solidFill>
                  <a:srgbClr val="3E3E3C"/>
                </a:solidFill>
                <a:latin typeface="Karla" pitchFamily="2" charset="0"/>
                <a:ea typeface="Karla" pitchFamily="2" charset="0"/>
              </a:rPr>
              <a:t>Assumptions</a:t>
            </a:r>
          </a:p>
          <a:p>
            <a:pPr algn="ctr"/>
            <a:r>
              <a:rPr lang="en-GB" sz="1000">
                <a:solidFill>
                  <a:srgbClr val="3E3E3C"/>
                </a:solidFill>
                <a:latin typeface="Karla" pitchFamily="2" charset="0"/>
                <a:ea typeface="Karla" pitchFamily="2" charset="0"/>
              </a:rPr>
              <a:t>(output-outcome)</a:t>
            </a:r>
            <a:endParaRPr lang="en-GB" sz="1000" dirty="0">
              <a:solidFill>
                <a:srgbClr val="3E3E3C"/>
              </a:solidFill>
              <a:latin typeface="Karla" pitchFamily="2" charset="0"/>
              <a:ea typeface="Karla" pitchFamily="2" charset="0"/>
            </a:endParaRPr>
          </a:p>
        </p:txBody>
      </p:sp>
      <p:sp>
        <p:nvSpPr>
          <p:cNvPr id="88" name="Rectangle: Rounded Corners 62">
            <a:extLst>
              <a:ext uri="{FF2B5EF4-FFF2-40B4-BE49-F238E27FC236}">
                <a16:creationId xmlns:a16="http://schemas.microsoft.com/office/drawing/2014/main" id="{C6D1A2A1-C06A-D316-1669-3B5B9287128D}"/>
              </a:ext>
            </a:extLst>
          </p:cNvPr>
          <p:cNvSpPr/>
          <p:nvPr/>
        </p:nvSpPr>
        <p:spPr>
          <a:xfrm>
            <a:off x="7111172" y="5197951"/>
            <a:ext cx="1680666" cy="290083"/>
          </a:xfrm>
          <a:prstGeom prst="roundRect">
            <a:avLst>
              <a:gd name="adj" fmla="val 50000"/>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a:solidFill>
                  <a:srgbClr val="3E3E3C"/>
                </a:solidFill>
                <a:latin typeface="Karla" pitchFamily="2" charset="0"/>
                <a:ea typeface="Karla" pitchFamily="2" charset="0"/>
              </a:rPr>
              <a:t>Assumptions</a:t>
            </a:r>
          </a:p>
          <a:p>
            <a:pPr algn="ctr"/>
            <a:r>
              <a:rPr lang="en-GB" sz="1000">
                <a:solidFill>
                  <a:srgbClr val="3E3E3C"/>
                </a:solidFill>
                <a:latin typeface="Karla" pitchFamily="2" charset="0"/>
                <a:ea typeface="Karla" pitchFamily="2" charset="0"/>
              </a:rPr>
              <a:t>(outcome-impact)</a:t>
            </a:r>
            <a:endParaRPr lang="en-GB" sz="1000" dirty="0">
              <a:solidFill>
                <a:srgbClr val="3E3E3C"/>
              </a:solidFill>
              <a:latin typeface="Karla" pitchFamily="2" charset="0"/>
              <a:ea typeface="Karla" pitchFamily="2" charset="0"/>
            </a:endParaRPr>
          </a:p>
        </p:txBody>
      </p:sp>
      <p:sp>
        <p:nvSpPr>
          <p:cNvPr id="65" name="Rectangle 64">
            <a:extLst>
              <a:ext uri="{FF2B5EF4-FFF2-40B4-BE49-F238E27FC236}">
                <a16:creationId xmlns:a16="http://schemas.microsoft.com/office/drawing/2014/main" id="{60005A0C-CCC9-F8EA-100C-DF4C01DDDD04}"/>
              </a:ext>
            </a:extLst>
          </p:cNvPr>
          <p:cNvSpPr/>
          <p:nvPr/>
        </p:nvSpPr>
        <p:spPr>
          <a:xfrm rot="16200000">
            <a:off x="-483212" y="4921887"/>
            <a:ext cx="2342450" cy="386782"/>
          </a:xfrm>
          <a:prstGeom prst="rect">
            <a:avLst/>
          </a:prstGeom>
          <a:solidFill>
            <a:srgbClr val="C00000"/>
          </a:solidFill>
          <a:ln w="38100">
            <a:no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r>
              <a:rPr lang="en-GB" sz="800" b="1" i="1" dirty="0">
                <a:solidFill>
                  <a:schemeClr val="bg1"/>
                </a:solidFill>
                <a:latin typeface="Karla" pitchFamily="2" charset="0"/>
                <a:ea typeface="Karla" pitchFamily="2" charset="0"/>
              </a:rPr>
              <a:t>Key Value Driver 2: Connectivity and sales exchange between consumers and producers </a:t>
            </a:r>
          </a:p>
        </p:txBody>
      </p:sp>
      <p:cxnSp>
        <p:nvCxnSpPr>
          <p:cNvPr id="89" name="Straight Connector 88">
            <a:extLst>
              <a:ext uri="{FF2B5EF4-FFF2-40B4-BE49-F238E27FC236}">
                <a16:creationId xmlns:a16="http://schemas.microsoft.com/office/drawing/2014/main" id="{8BC18859-334C-C579-5F24-9586F64760A3}"/>
              </a:ext>
            </a:extLst>
          </p:cNvPr>
          <p:cNvCxnSpPr>
            <a:cxnSpLocks/>
          </p:cNvCxnSpPr>
          <p:nvPr/>
        </p:nvCxnSpPr>
        <p:spPr>
          <a:xfrm>
            <a:off x="317761" y="3809770"/>
            <a:ext cx="9569457" cy="10591"/>
          </a:xfrm>
          <a:prstGeom prst="line">
            <a:avLst/>
          </a:prstGeom>
          <a:ln w="22225">
            <a:solidFill>
              <a:srgbClr val="B3B2B2"/>
            </a:solidFill>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900977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54" name="Rectangle 53">
            <a:extLst>
              <a:ext uri="{FF2B5EF4-FFF2-40B4-BE49-F238E27FC236}">
                <a16:creationId xmlns:a16="http://schemas.microsoft.com/office/drawing/2014/main" id="{521F2419-BE76-0324-1A1A-ACC55453B8AF}"/>
              </a:ext>
            </a:extLst>
          </p:cNvPr>
          <p:cNvSpPr/>
          <p:nvPr/>
        </p:nvSpPr>
        <p:spPr>
          <a:xfrm>
            <a:off x="1793196" y="5601779"/>
            <a:ext cx="1690985" cy="798927"/>
          </a:xfrm>
          <a:prstGeom prst="rect">
            <a:avLst/>
          </a:prstGeom>
          <a:solidFill>
            <a:schemeClr val="accent1">
              <a:lumMod val="20000"/>
              <a:lumOff val="80000"/>
            </a:schemeClr>
          </a:solidFill>
          <a:ln w="381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72000" rIns="68580" bIns="0" numCol="1" spcCol="0" rtlCol="0" fromWordArt="0" anchor="t" anchorCtr="0" forceAA="0" compatLnSpc="1">
            <a:prstTxWarp prst="textNoShape">
              <a:avLst/>
            </a:prstTxWarp>
            <a:noAutofit/>
          </a:bodyPr>
          <a:lstStyle/>
          <a:p>
            <a:pPr marL="171450" indent="-171450">
              <a:buFont typeface="Arial" panose="020B0604020202020204" pitchFamily="34" charset="0"/>
              <a:buChar char="•"/>
            </a:pPr>
            <a:r>
              <a:rPr lang="en-GB" sz="700" i="1" dirty="0">
                <a:solidFill>
                  <a:srgbClr val="0C78BE"/>
                </a:solidFill>
                <a:latin typeface="Karla" pitchFamily="2" charset="0"/>
                <a:ea typeface="Karla" pitchFamily="2" charset="0"/>
              </a:rPr>
              <a:t>Customers (low-income populations) have access to mobile phones</a:t>
            </a:r>
          </a:p>
        </p:txBody>
      </p:sp>
      <p:sp>
        <p:nvSpPr>
          <p:cNvPr id="55" name="Rectangle 54">
            <a:extLst>
              <a:ext uri="{FF2B5EF4-FFF2-40B4-BE49-F238E27FC236}">
                <a16:creationId xmlns:a16="http://schemas.microsoft.com/office/drawing/2014/main" id="{97E8F2E8-80C8-CB3B-73A6-378290BD5EE7}"/>
              </a:ext>
            </a:extLst>
          </p:cNvPr>
          <p:cNvSpPr/>
          <p:nvPr/>
        </p:nvSpPr>
        <p:spPr>
          <a:xfrm>
            <a:off x="3573034" y="5601779"/>
            <a:ext cx="1690985" cy="798927"/>
          </a:xfrm>
          <a:prstGeom prst="rect">
            <a:avLst/>
          </a:prstGeom>
          <a:solidFill>
            <a:schemeClr val="accent1">
              <a:lumMod val="20000"/>
              <a:lumOff val="80000"/>
            </a:schemeClr>
          </a:solidFill>
          <a:ln w="381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108000" rIns="68580" bIns="0" numCol="1" spcCol="0" rtlCol="0" fromWordArt="0" anchor="t" anchorCtr="0" forceAA="0" compatLnSpc="1">
            <a:prstTxWarp prst="textNoShape">
              <a:avLst/>
            </a:prstTxWarp>
            <a:noAutofit/>
          </a:bodyPr>
          <a:lstStyle/>
          <a:p>
            <a:pPr marL="171450" indent="-171450">
              <a:buFont typeface="Arial" panose="020B0604020202020204" pitchFamily="34" charset="0"/>
              <a:buChar char="•"/>
            </a:pPr>
            <a:r>
              <a:rPr lang="en-GB" sz="700" i="1" dirty="0">
                <a:solidFill>
                  <a:srgbClr val="0C78BE"/>
                </a:solidFill>
                <a:latin typeface="Karla" pitchFamily="2" charset="0"/>
                <a:ea typeface="Karla" pitchFamily="2" charset="0"/>
              </a:rPr>
              <a:t>Gender norms (men making decisions on household matters) are not prevalent in Dhaka</a:t>
            </a:r>
          </a:p>
        </p:txBody>
      </p:sp>
      <p:sp>
        <p:nvSpPr>
          <p:cNvPr id="56" name="Rectangle 55">
            <a:extLst>
              <a:ext uri="{FF2B5EF4-FFF2-40B4-BE49-F238E27FC236}">
                <a16:creationId xmlns:a16="http://schemas.microsoft.com/office/drawing/2014/main" id="{8D6B389E-A471-C913-043E-9FC988D80F88}"/>
              </a:ext>
            </a:extLst>
          </p:cNvPr>
          <p:cNvSpPr/>
          <p:nvPr/>
        </p:nvSpPr>
        <p:spPr>
          <a:xfrm>
            <a:off x="5345025" y="5601779"/>
            <a:ext cx="1690985" cy="798927"/>
          </a:xfrm>
          <a:prstGeom prst="rect">
            <a:avLst/>
          </a:prstGeom>
          <a:solidFill>
            <a:schemeClr val="accent1">
              <a:lumMod val="20000"/>
              <a:lumOff val="80000"/>
            </a:schemeClr>
          </a:solidFill>
          <a:ln w="381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108000" rIns="68580" bIns="0" numCol="1" spcCol="0" rtlCol="0" fromWordArt="0" anchor="t" anchorCtr="0" forceAA="0" compatLnSpc="1">
            <a:prstTxWarp prst="textNoShape">
              <a:avLst/>
            </a:prstTxWarp>
            <a:noAutofit/>
          </a:bodyPr>
          <a:lstStyle/>
          <a:p>
            <a:pPr marL="171450" indent="-171450">
              <a:buFont typeface="Arial" panose="020B0604020202020204" pitchFamily="34" charset="0"/>
              <a:buChar char="•"/>
            </a:pPr>
            <a:r>
              <a:rPr lang="en-GB" sz="700" i="1" dirty="0">
                <a:solidFill>
                  <a:srgbClr val="0C78BE"/>
                </a:solidFill>
                <a:latin typeface="Karla" pitchFamily="2" charset="0"/>
                <a:ea typeface="Karla" pitchFamily="2" charset="0"/>
              </a:rPr>
              <a:t>Customers are willing to share financial information with </a:t>
            </a:r>
            <a:r>
              <a:rPr lang="en-GB" sz="700" i="1" dirty="0" err="1">
                <a:solidFill>
                  <a:srgbClr val="0C78BE"/>
                </a:solidFill>
                <a:latin typeface="Karla" pitchFamily="2" charset="0"/>
                <a:ea typeface="Karla" pitchFamily="2" charset="0"/>
              </a:rPr>
              <a:t>FoodCycle</a:t>
            </a:r>
            <a:endParaRPr lang="en-GB" sz="700" i="1" dirty="0">
              <a:solidFill>
                <a:srgbClr val="0C78BE"/>
              </a:solidFill>
              <a:latin typeface="Karla" pitchFamily="2" charset="0"/>
              <a:ea typeface="Karla" pitchFamily="2" charset="0"/>
            </a:endParaRPr>
          </a:p>
          <a:p>
            <a:pPr marL="171450" indent="-171450">
              <a:buFont typeface="Arial" panose="020B0604020202020204" pitchFamily="34" charset="0"/>
              <a:buChar char="•"/>
            </a:pPr>
            <a:r>
              <a:rPr lang="en-GB" sz="700" i="1" dirty="0">
                <a:solidFill>
                  <a:srgbClr val="0C78BE"/>
                </a:solidFill>
                <a:latin typeface="Karla" pitchFamily="2" charset="0"/>
                <a:ea typeface="Karla" pitchFamily="2" charset="0"/>
              </a:rPr>
              <a:t>Presence of reward mechanism to incentivise customers to complete surveys </a:t>
            </a:r>
          </a:p>
        </p:txBody>
      </p:sp>
      <p:sp>
        <p:nvSpPr>
          <p:cNvPr id="57" name="Rectangle 56">
            <a:extLst>
              <a:ext uri="{FF2B5EF4-FFF2-40B4-BE49-F238E27FC236}">
                <a16:creationId xmlns:a16="http://schemas.microsoft.com/office/drawing/2014/main" id="{9A8A4B09-8855-5A6C-21F7-F501F122CA9D}"/>
              </a:ext>
            </a:extLst>
          </p:cNvPr>
          <p:cNvSpPr/>
          <p:nvPr/>
        </p:nvSpPr>
        <p:spPr>
          <a:xfrm>
            <a:off x="7108221" y="5601779"/>
            <a:ext cx="1675685" cy="798927"/>
          </a:xfrm>
          <a:prstGeom prst="rect">
            <a:avLst/>
          </a:prstGeom>
          <a:solidFill>
            <a:schemeClr val="accent1">
              <a:lumMod val="20000"/>
              <a:lumOff val="80000"/>
            </a:schemeClr>
          </a:solidFill>
          <a:ln w="381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108000" rIns="68580" bIns="0" numCol="1" spcCol="0" rtlCol="0" fromWordArt="0" anchor="t" anchorCtr="0" forceAA="0" compatLnSpc="1">
            <a:prstTxWarp prst="textNoShape">
              <a:avLst/>
            </a:prstTxWarp>
            <a:noAutofit/>
          </a:bodyPr>
          <a:lstStyle/>
          <a:p>
            <a:pPr marL="171450" indent="-171450">
              <a:buFont typeface="Arial" panose="020B0604020202020204" pitchFamily="34" charset="0"/>
              <a:buChar char="•"/>
            </a:pPr>
            <a:r>
              <a:rPr lang="en-GB" sz="700" i="1" dirty="0">
                <a:solidFill>
                  <a:srgbClr val="0C78BE"/>
                </a:solidFill>
                <a:latin typeface="Karla" pitchFamily="2" charset="0"/>
                <a:ea typeface="Karla" pitchFamily="2" charset="0"/>
              </a:rPr>
              <a:t>Presence of other organisations in Dhaka that also focus on food waste reduction</a:t>
            </a:r>
          </a:p>
          <a:p>
            <a:pPr marL="171450" indent="-171450">
              <a:buFont typeface="Arial" panose="020B0604020202020204" pitchFamily="34" charset="0"/>
              <a:buChar char="•"/>
            </a:pPr>
            <a:r>
              <a:rPr lang="en-GB" sz="700" i="1" dirty="0">
                <a:solidFill>
                  <a:srgbClr val="0C78BE"/>
                </a:solidFill>
                <a:latin typeface="Karla" pitchFamily="2" charset="0"/>
                <a:ea typeface="Karla" pitchFamily="2" charset="0"/>
              </a:rPr>
              <a:t>Data on nutritional health status of low-income population is accessible in public domain</a:t>
            </a:r>
          </a:p>
        </p:txBody>
      </p:sp>
      <p:sp>
        <p:nvSpPr>
          <p:cNvPr id="6" name="TextBox 5">
            <a:extLst>
              <a:ext uri="{FF2B5EF4-FFF2-40B4-BE49-F238E27FC236}">
                <a16:creationId xmlns:a16="http://schemas.microsoft.com/office/drawing/2014/main" id="{D692DC86-67AC-E9AA-702B-96ADDF9FE3F3}"/>
              </a:ext>
            </a:extLst>
          </p:cNvPr>
          <p:cNvSpPr txBox="1"/>
          <p:nvPr/>
        </p:nvSpPr>
        <p:spPr>
          <a:xfrm>
            <a:off x="317761" y="236812"/>
            <a:ext cx="9342783" cy="400110"/>
          </a:xfrm>
          <a:prstGeom prst="rect">
            <a:avLst/>
          </a:prstGeom>
          <a:solidFill>
            <a:srgbClr val="F1222D"/>
          </a:solidFill>
        </p:spPr>
        <p:txBody>
          <a:bodyPr wrap="square" rtlCol="0">
            <a:spAutoFit/>
          </a:bodyPr>
          <a:lstStyle/>
          <a:p>
            <a:r>
              <a:rPr lang="en-SG" sz="2000" dirty="0">
                <a:solidFill>
                  <a:schemeClr val="bg1"/>
                </a:solidFill>
                <a:latin typeface="Open Sans Condensed Light" panose="020B0306030504020204" pitchFamily="34" charset="0"/>
                <a:ea typeface="Open Sans Condensed Light" panose="020B0306030504020204" pitchFamily="34" charset="0"/>
                <a:cs typeface="Open Sans Condensed Light" panose="020B0306030504020204" pitchFamily="34" charset="0"/>
              </a:rPr>
              <a:t>CUSTOMER PROMISE SHEET MODEL – EXAMPLE – Page 2</a:t>
            </a:r>
          </a:p>
        </p:txBody>
      </p:sp>
      <p:cxnSp>
        <p:nvCxnSpPr>
          <p:cNvPr id="9" name="Straight Arrow Connector 8">
            <a:extLst>
              <a:ext uri="{FF2B5EF4-FFF2-40B4-BE49-F238E27FC236}">
                <a16:creationId xmlns:a16="http://schemas.microsoft.com/office/drawing/2014/main" id="{023AE97A-ACE5-4965-9F59-30C967F8E36B}"/>
              </a:ext>
            </a:extLst>
          </p:cNvPr>
          <p:cNvCxnSpPr>
            <a:cxnSpLocks/>
          </p:cNvCxnSpPr>
          <p:nvPr/>
        </p:nvCxnSpPr>
        <p:spPr>
          <a:xfrm flipV="1">
            <a:off x="7399286" y="1070712"/>
            <a:ext cx="429532" cy="145385"/>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61C7E97D-0F4A-9CB4-E7C5-2FBA15DAD7AC}"/>
              </a:ext>
            </a:extLst>
          </p:cNvPr>
          <p:cNvSpPr/>
          <p:nvPr/>
        </p:nvSpPr>
        <p:spPr>
          <a:xfrm>
            <a:off x="6439851" y="665498"/>
            <a:ext cx="3220693" cy="622891"/>
          </a:xfrm>
          <a:prstGeom prst="rect">
            <a:avLst/>
          </a:prstGeom>
          <a:solidFill>
            <a:schemeClr val="bg1">
              <a:lumMod val="95000"/>
            </a:schemeClr>
          </a:solidFill>
          <a:ln w="12700">
            <a:solidFill>
              <a:srgbClr val="F12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GB" sz="1000" dirty="0">
                <a:solidFill>
                  <a:srgbClr val="696868"/>
                </a:solidFill>
                <a:latin typeface="Karla" pitchFamily="2" charset="0"/>
                <a:ea typeface="Karla" pitchFamily="2" charset="0"/>
              </a:rPr>
              <a:t>Include only the most essential data – use the Impact Model + Customer Promise Sheet for guidance.</a:t>
            </a:r>
          </a:p>
        </p:txBody>
      </p:sp>
      <p:pic>
        <p:nvPicPr>
          <p:cNvPr id="13" name="Picture 12">
            <a:extLst>
              <a:ext uri="{FF2B5EF4-FFF2-40B4-BE49-F238E27FC236}">
                <a16:creationId xmlns:a16="http://schemas.microsoft.com/office/drawing/2014/main" id="{E8382A71-F4E7-04AA-6C7F-9D45ADC0CB13}"/>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2703" b="93612" l="9361" r="94521">
                        <a14:foregroundMark x1="57078" y1="10319" x2="18950" y2="60688"/>
                        <a14:foregroundMark x1="18950" y1="60688" x2="73288" y2="82310"/>
                        <a14:foregroundMark x1="73288" y1="82310" x2="88128" y2="22359"/>
                        <a14:foregroundMark x1="88128" y1="22359" x2="37900" y2="61179"/>
                        <a14:foregroundMark x1="37900" y1="61179" x2="53881" y2="35135"/>
                        <a14:foregroundMark x1="40183" y1="29975" x2="23744" y2="23587"/>
                        <a14:foregroundMark x1="39498" y1="15233" x2="18037" y2="16216"/>
                        <a14:foregroundMark x1="66667" y1="11057" x2="39726" y2="10074"/>
                        <a14:foregroundMark x1="76712" y1="13759" x2="63470" y2="21867"/>
                        <a14:foregroundMark x1="63014" y1="18673" x2="43607" y2="31204"/>
                        <a14:foregroundMark x1="51598" y1="18919" x2="35616" y2="32432"/>
                        <a14:foregroundMark x1="43151" y1="16462" x2="21689" y2="34889"/>
                        <a14:foregroundMark x1="50228" y1="26290" x2="31050" y2="32924"/>
                        <a14:foregroundMark x1="48858" y1="20147" x2="34247" y2="27518"/>
                        <a14:foregroundMark x1="55708" y1="23833" x2="40183" y2="41032"/>
                        <a14:foregroundMark x1="70548" y1="20885" x2="60959" y2="44472"/>
                        <a14:foregroundMark x1="79909" y1="25799" x2="74658" y2="48894"/>
                        <a14:foregroundMark x1="75571" y1="25061" x2="69635" y2="49877"/>
                        <a14:foregroundMark x1="68950" y1="28256" x2="56849" y2="50123"/>
                        <a14:foregroundMark x1="61644" y1="27518" x2="45890" y2="46929"/>
                        <a14:foregroundMark x1="61644" y1="23833" x2="50000" y2="32678"/>
                        <a14:foregroundMark x1="66667" y1="21376" x2="44521" y2="33415"/>
                        <a14:foregroundMark x1="80822" y1="19410" x2="69406" y2="34644"/>
                        <a14:foregroundMark x1="78539" y1="18919" x2="80822" y2="51597"/>
                        <a14:foregroundMark x1="87215" y1="43980" x2="89041" y2="68059"/>
                        <a14:foregroundMark x1="79224" y1="48649" x2="79224" y2="82064"/>
                        <a14:foregroundMark x1="71233" y1="50860" x2="68493" y2="78870"/>
                        <a14:foregroundMark x1="85845" y1="44717" x2="83790" y2="76167"/>
                        <a14:foregroundMark x1="73059" y1="65356" x2="68493" y2="80590"/>
                        <a14:foregroundMark x1="47260" y1="65356" x2="44977" y2="77641"/>
                        <a14:foregroundMark x1="22146" y1="33661" x2="64612" y2="78624"/>
                        <a14:foregroundMark x1="64612" y1="78624" x2="64612" y2="78624"/>
                        <a14:foregroundMark x1="69863" y1="85504" x2="35160" y2="85749"/>
                        <a14:foregroundMark x1="54110" y1="80344" x2="32420" y2="82555"/>
                        <a14:foregroundMark x1="46575" y1="78133" x2="24201" y2="32432"/>
                        <a14:foregroundMark x1="22831" y1="33661" x2="22603" y2="69042"/>
                        <a14:foregroundMark x1="20091" y1="65848" x2="27854" y2="81081"/>
                        <a14:foregroundMark x1="27169" y1="80344" x2="50228" y2="80098"/>
                        <a14:foregroundMark x1="87671" y1="24079" x2="87671" y2="51106"/>
                        <a14:foregroundMark x1="86073" y1="15233" x2="74201" y2="11302"/>
                        <a14:foregroundMark x1="77626" y1="7371" x2="45434" y2="8354"/>
                        <a14:foregroundMark x1="88813" y1="79115" x2="31507" y2="93612"/>
                        <a14:foregroundMark x1="31507" y1="93612" x2="18037" y2="72727"/>
                        <a14:foregroundMark x1="93379" y1="20393" x2="90183" y2="83047"/>
                        <a14:foregroundMark x1="90183" y1="83047" x2="86301" y2="89189"/>
                        <a14:foregroundMark x1="80594" y1="2948" x2="36758" y2="7617"/>
                        <a14:foregroundMark x1="93151" y1="14005" x2="94521" y2="89189"/>
                      </a14:backgroundRemoval>
                    </a14:imgEffect>
                  </a14:imgLayer>
                </a14:imgProps>
              </a:ext>
            </a:extLst>
          </a:blip>
          <a:stretch>
            <a:fillRect/>
          </a:stretch>
        </p:blipFill>
        <p:spPr>
          <a:xfrm>
            <a:off x="6518418" y="732977"/>
            <a:ext cx="428692" cy="398352"/>
          </a:xfrm>
          <a:prstGeom prst="rect">
            <a:avLst/>
          </a:prstGeom>
        </p:spPr>
      </p:pic>
      <p:cxnSp>
        <p:nvCxnSpPr>
          <p:cNvPr id="151" name="Elbow Connector 150">
            <a:extLst>
              <a:ext uri="{FF2B5EF4-FFF2-40B4-BE49-F238E27FC236}">
                <a16:creationId xmlns:a16="http://schemas.microsoft.com/office/drawing/2014/main" id="{BFEE0DA8-F88B-F059-F437-B7630524F510}"/>
              </a:ext>
            </a:extLst>
          </p:cNvPr>
          <p:cNvCxnSpPr>
            <a:cxnSpLocks/>
            <a:endCxn id="12" idx="1"/>
          </p:cNvCxnSpPr>
          <p:nvPr/>
        </p:nvCxnSpPr>
        <p:spPr>
          <a:xfrm flipV="1">
            <a:off x="5972996" y="976944"/>
            <a:ext cx="466855" cy="386165"/>
          </a:xfrm>
          <a:prstGeom prst="bentConnector3">
            <a:avLst>
              <a:gd name="adj1" fmla="val -5961"/>
            </a:avLst>
          </a:prstGeom>
          <a:ln w="12700">
            <a:solidFill>
              <a:srgbClr val="F1222D"/>
            </a:solidFill>
            <a:tailEnd type="triangle"/>
          </a:ln>
        </p:spPr>
        <p:style>
          <a:lnRef idx="1">
            <a:schemeClr val="accent1"/>
          </a:lnRef>
          <a:fillRef idx="0">
            <a:schemeClr val="accent1"/>
          </a:fillRef>
          <a:effectRef idx="0">
            <a:schemeClr val="accent1"/>
          </a:effectRef>
          <a:fontRef idx="minor">
            <a:schemeClr val="tx1"/>
          </a:fontRef>
        </p:style>
      </p:cxnSp>
      <p:sp>
        <p:nvSpPr>
          <p:cNvPr id="7" name="Rectangle 6">
            <a:extLst>
              <a:ext uri="{FF2B5EF4-FFF2-40B4-BE49-F238E27FC236}">
                <a16:creationId xmlns:a16="http://schemas.microsoft.com/office/drawing/2014/main" id="{7AA56ACF-2DB4-59B4-CD8C-17087967072D}"/>
              </a:ext>
            </a:extLst>
          </p:cNvPr>
          <p:cNvSpPr/>
          <p:nvPr/>
        </p:nvSpPr>
        <p:spPr>
          <a:xfrm>
            <a:off x="496251" y="665498"/>
            <a:ext cx="3881720" cy="622891"/>
          </a:xfrm>
          <a:prstGeom prst="rect">
            <a:avLst/>
          </a:prstGeom>
          <a:solidFill>
            <a:schemeClr val="bg1">
              <a:lumMod val="95000"/>
            </a:schemeClr>
          </a:solidFill>
          <a:ln w="12700">
            <a:solidFill>
              <a:srgbClr val="F12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en-GB" sz="1000" dirty="0">
                <a:solidFill>
                  <a:srgbClr val="696868"/>
                </a:solidFill>
                <a:latin typeface="Karla" pitchFamily="2" charset="0"/>
                <a:ea typeface="Karla" pitchFamily="2" charset="0"/>
              </a:rPr>
              <a:t>Organize your impact chains (input &gt;activities &gt;output &gt;outcome &gt;impact) into relevant categories. Use the Impact Model + Customer Promise Sheet for guidance</a:t>
            </a:r>
          </a:p>
        </p:txBody>
      </p:sp>
      <p:pic>
        <p:nvPicPr>
          <p:cNvPr id="8" name="Picture 7">
            <a:extLst>
              <a:ext uri="{FF2B5EF4-FFF2-40B4-BE49-F238E27FC236}">
                <a16:creationId xmlns:a16="http://schemas.microsoft.com/office/drawing/2014/main" id="{40537EF3-8C6F-10BC-B4D5-CC73E4A8CFF3}"/>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2703" b="93612" l="9361" r="94521">
                        <a14:foregroundMark x1="57078" y1="10319" x2="18950" y2="60688"/>
                        <a14:foregroundMark x1="18950" y1="60688" x2="73288" y2="82310"/>
                        <a14:foregroundMark x1="73288" y1="82310" x2="88128" y2="22359"/>
                        <a14:foregroundMark x1="88128" y1="22359" x2="37900" y2="61179"/>
                        <a14:foregroundMark x1="37900" y1="61179" x2="53881" y2="35135"/>
                        <a14:foregroundMark x1="40183" y1="29975" x2="23744" y2="23587"/>
                        <a14:foregroundMark x1="39498" y1="15233" x2="18037" y2="16216"/>
                        <a14:foregroundMark x1="66667" y1="11057" x2="39726" y2="10074"/>
                        <a14:foregroundMark x1="76712" y1="13759" x2="63470" y2="21867"/>
                        <a14:foregroundMark x1="63014" y1="18673" x2="43607" y2="31204"/>
                        <a14:foregroundMark x1="51598" y1="18919" x2="35616" y2="32432"/>
                        <a14:foregroundMark x1="43151" y1="16462" x2="21689" y2="34889"/>
                        <a14:foregroundMark x1="50228" y1="26290" x2="31050" y2="32924"/>
                        <a14:foregroundMark x1="48858" y1="20147" x2="34247" y2="27518"/>
                        <a14:foregroundMark x1="55708" y1="23833" x2="40183" y2="41032"/>
                        <a14:foregroundMark x1="70548" y1="20885" x2="60959" y2="44472"/>
                        <a14:foregroundMark x1="79909" y1="25799" x2="74658" y2="48894"/>
                        <a14:foregroundMark x1="75571" y1="25061" x2="69635" y2="49877"/>
                        <a14:foregroundMark x1="68950" y1="28256" x2="56849" y2="50123"/>
                        <a14:foregroundMark x1="61644" y1="27518" x2="45890" y2="46929"/>
                        <a14:foregroundMark x1="61644" y1="23833" x2="50000" y2="32678"/>
                        <a14:foregroundMark x1="66667" y1="21376" x2="44521" y2="33415"/>
                        <a14:foregroundMark x1="80822" y1="19410" x2="69406" y2="34644"/>
                        <a14:foregroundMark x1="78539" y1="18919" x2="80822" y2="51597"/>
                        <a14:foregroundMark x1="87215" y1="43980" x2="89041" y2="68059"/>
                        <a14:foregroundMark x1="79224" y1="48649" x2="79224" y2="82064"/>
                        <a14:foregroundMark x1="71233" y1="50860" x2="68493" y2="78870"/>
                        <a14:foregroundMark x1="85845" y1="44717" x2="83790" y2="76167"/>
                        <a14:foregroundMark x1="73059" y1="65356" x2="68493" y2="80590"/>
                        <a14:foregroundMark x1="47260" y1="65356" x2="44977" y2="77641"/>
                        <a14:foregroundMark x1="22146" y1="33661" x2="64612" y2="78624"/>
                        <a14:foregroundMark x1="64612" y1="78624" x2="64612" y2="78624"/>
                        <a14:foregroundMark x1="69863" y1="85504" x2="35160" y2="85749"/>
                        <a14:foregroundMark x1="54110" y1="80344" x2="32420" y2="82555"/>
                        <a14:foregroundMark x1="46575" y1="78133" x2="24201" y2="32432"/>
                        <a14:foregroundMark x1="22831" y1="33661" x2="22603" y2="69042"/>
                        <a14:foregroundMark x1="20091" y1="65848" x2="27854" y2="81081"/>
                        <a14:foregroundMark x1="27169" y1="80344" x2="50228" y2="80098"/>
                        <a14:foregroundMark x1="87671" y1="24079" x2="87671" y2="51106"/>
                        <a14:foregroundMark x1="86073" y1="15233" x2="74201" y2="11302"/>
                        <a14:foregroundMark x1="77626" y1="7371" x2="45434" y2="8354"/>
                        <a14:foregroundMark x1="88813" y1="79115" x2="31507" y2="93612"/>
                        <a14:foregroundMark x1="31507" y1="93612" x2="18037" y2="72727"/>
                        <a14:foregroundMark x1="93379" y1="20393" x2="90183" y2="83047"/>
                        <a14:foregroundMark x1="90183" y1="83047" x2="86301" y2="89189"/>
                        <a14:foregroundMark x1="80594" y1="2948" x2="36758" y2="7617"/>
                        <a14:foregroundMark x1="93151" y1="14005" x2="94521" y2="89189"/>
                      </a14:backgroundRemoval>
                    </a14:imgEffect>
                  </a14:imgLayer>
                </a14:imgProps>
              </a:ext>
            </a:extLst>
          </a:blip>
          <a:stretch>
            <a:fillRect/>
          </a:stretch>
        </p:blipFill>
        <p:spPr>
          <a:xfrm>
            <a:off x="574818" y="732977"/>
            <a:ext cx="428692" cy="398352"/>
          </a:xfrm>
          <a:prstGeom prst="rect">
            <a:avLst/>
          </a:prstGeom>
        </p:spPr>
      </p:pic>
      <p:cxnSp>
        <p:nvCxnSpPr>
          <p:cNvPr id="10" name="Elbow Connector 9">
            <a:extLst>
              <a:ext uri="{FF2B5EF4-FFF2-40B4-BE49-F238E27FC236}">
                <a16:creationId xmlns:a16="http://schemas.microsoft.com/office/drawing/2014/main" id="{725B6275-043F-A9A5-4B29-B5DA0CAB3142}"/>
              </a:ext>
            </a:extLst>
          </p:cNvPr>
          <p:cNvCxnSpPr>
            <a:cxnSpLocks/>
            <a:stCxn id="5" idx="0"/>
          </p:cNvCxnSpPr>
          <p:nvPr/>
        </p:nvCxnSpPr>
        <p:spPr>
          <a:xfrm rot="10800000">
            <a:off x="478336" y="1001785"/>
            <a:ext cx="16287" cy="1498879"/>
          </a:xfrm>
          <a:prstGeom prst="bentConnector4">
            <a:avLst>
              <a:gd name="adj1" fmla="val 1403573"/>
              <a:gd name="adj2" fmla="val 99346"/>
            </a:avLst>
          </a:prstGeom>
          <a:ln w="12700">
            <a:solidFill>
              <a:srgbClr val="F1222D"/>
            </a:solidFill>
            <a:tailEnd type="triangle"/>
          </a:ln>
        </p:spPr>
        <p:style>
          <a:lnRef idx="1">
            <a:schemeClr val="accent1"/>
          </a:lnRef>
          <a:fillRef idx="0">
            <a:schemeClr val="accent1"/>
          </a:fillRef>
          <a:effectRef idx="0">
            <a:schemeClr val="accent1"/>
          </a:effectRef>
          <a:fontRef idx="minor">
            <a:schemeClr val="tx1"/>
          </a:fontRef>
        </p:style>
      </p:cxnSp>
      <p:grpSp>
        <p:nvGrpSpPr>
          <p:cNvPr id="58" name="Group 57">
            <a:extLst>
              <a:ext uri="{FF2B5EF4-FFF2-40B4-BE49-F238E27FC236}">
                <a16:creationId xmlns:a16="http://schemas.microsoft.com/office/drawing/2014/main" id="{48DE145E-9575-28AF-BD13-D4485B6AAEC7}"/>
              </a:ext>
            </a:extLst>
          </p:cNvPr>
          <p:cNvGrpSpPr/>
          <p:nvPr/>
        </p:nvGrpSpPr>
        <p:grpSpPr>
          <a:xfrm>
            <a:off x="494622" y="1291337"/>
            <a:ext cx="9167857" cy="2380551"/>
            <a:chOff x="494622" y="1291336"/>
            <a:chExt cx="9167857" cy="2698927"/>
          </a:xfrm>
        </p:grpSpPr>
        <p:grpSp>
          <p:nvGrpSpPr>
            <p:cNvPr id="4" name="Group 3">
              <a:extLst>
                <a:ext uri="{FF2B5EF4-FFF2-40B4-BE49-F238E27FC236}">
                  <a16:creationId xmlns:a16="http://schemas.microsoft.com/office/drawing/2014/main" id="{E71E11D8-B207-85C7-EBF6-7FA409B07400}"/>
                </a:ext>
              </a:extLst>
            </p:cNvPr>
            <p:cNvGrpSpPr/>
            <p:nvPr/>
          </p:nvGrpSpPr>
          <p:grpSpPr>
            <a:xfrm>
              <a:off x="928688" y="1316623"/>
              <a:ext cx="8733791" cy="2673640"/>
              <a:chOff x="300536" y="755359"/>
              <a:chExt cx="9361943" cy="2673640"/>
            </a:xfrm>
          </p:grpSpPr>
          <p:sp>
            <p:nvSpPr>
              <p:cNvPr id="14" name="Rectangle 13">
                <a:extLst>
                  <a:ext uri="{FF2B5EF4-FFF2-40B4-BE49-F238E27FC236}">
                    <a16:creationId xmlns:a16="http://schemas.microsoft.com/office/drawing/2014/main" id="{5D1F8491-5C5F-B398-D3BB-544AA5870A5A}"/>
                  </a:ext>
                </a:extLst>
              </p:cNvPr>
              <p:cNvSpPr/>
              <p:nvPr/>
            </p:nvSpPr>
            <p:spPr>
              <a:xfrm>
                <a:off x="310350" y="755359"/>
                <a:ext cx="1800000" cy="382720"/>
              </a:xfrm>
              <a:prstGeom prst="rect">
                <a:avLst/>
              </a:prstGeom>
              <a:solidFill>
                <a:srgbClr val="3E3E3C"/>
              </a:soli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r>
                  <a:rPr lang="en-GB" sz="1400" dirty="0">
                    <a:solidFill>
                      <a:schemeClr val="bg1"/>
                    </a:solidFill>
                    <a:latin typeface="Open Sans Condensed Light" panose="020B0306030504020204" pitchFamily="34" charset="0"/>
                    <a:ea typeface="Open Sans Condensed Light" panose="020B0306030504020204" pitchFamily="34" charset="0"/>
                    <a:cs typeface="Open Sans Condensed Light" panose="020B0306030504020204" pitchFamily="34" charset="0"/>
                  </a:rPr>
                  <a:t>INPUT</a:t>
                </a:r>
              </a:p>
            </p:txBody>
          </p:sp>
          <p:sp>
            <p:nvSpPr>
              <p:cNvPr id="16" name="Rectangle 15">
                <a:extLst>
                  <a:ext uri="{FF2B5EF4-FFF2-40B4-BE49-F238E27FC236}">
                    <a16:creationId xmlns:a16="http://schemas.microsoft.com/office/drawing/2014/main" id="{2FABFE92-8E81-B06E-13A1-DD0F980F8490}"/>
                  </a:ext>
                </a:extLst>
              </p:cNvPr>
              <p:cNvSpPr/>
              <p:nvPr/>
            </p:nvSpPr>
            <p:spPr>
              <a:xfrm>
                <a:off x="2197898" y="755359"/>
                <a:ext cx="1800000" cy="382720"/>
              </a:xfrm>
              <a:prstGeom prst="rect">
                <a:avLst/>
              </a:prstGeom>
              <a:solidFill>
                <a:srgbClr val="3E3E3C"/>
              </a:soli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r>
                  <a:rPr lang="en-GB" sz="1400" dirty="0">
                    <a:solidFill>
                      <a:schemeClr val="bg1"/>
                    </a:solidFill>
                    <a:latin typeface="Open Sans Condensed Light" panose="020B0306030504020204" pitchFamily="34" charset="0"/>
                    <a:ea typeface="Open Sans Condensed Light" panose="020B0306030504020204" pitchFamily="34" charset="0"/>
                    <a:cs typeface="Open Sans Condensed Light" panose="020B0306030504020204" pitchFamily="34" charset="0"/>
                  </a:rPr>
                  <a:t>ACTIVITIES</a:t>
                </a:r>
              </a:p>
            </p:txBody>
          </p:sp>
          <p:sp>
            <p:nvSpPr>
              <p:cNvPr id="17" name="Rectangle 16">
                <a:extLst>
                  <a:ext uri="{FF2B5EF4-FFF2-40B4-BE49-F238E27FC236}">
                    <a16:creationId xmlns:a16="http://schemas.microsoft.com/office/drawing/2014/main" id="{9BFAA10B-AE9A-B477-73D2-8CF023A7B297}"/>
                  </a:ext>
                </a:extLst>
              </p:cNvPr>
              <p:cNvSpPr/>
              <p:nvPr/>
            </p:nvSpPr>
            <p:spPr>
              <a:xfrm>
                <a:off x="4084396" y="755359"/>
                <a:ext cx="1800000" cy="382720"/>
              </a:xfrm>
              <a:prstGeom prst="rect">
                <a:avLst/>
              </a:prstGeom>
              <a:solidFill>
                <a:srgbClr val="3E3E3C"/>
              </a:soli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r>
                  <a:rPr lang="en-GB" sz="1400" dirty="0">
                    <a:solidFill>
                      <a:schemeClr val="bg1"/>
                    </a:solidFill>
                    <a:latin typeface="Open Sans Condensed Light" panose="020B0306030504020204" pitchFamily="34" charset="0"/>
                    <a:ea typeface="Open Sans Condensed Light" panose="020B0306030504020204" pitchFamily="34" charset="0"/>
                    <a:cs typeface="Open Sans Condensed Light" panose="020B0306030504020204" pitchFamily="34" charset="0"/>
                  </a:rPr>
                  <a:t>OUTPUT</a:t>
                </a:r>
              </a:p>
            </p:txBody>
          </p:sp>
          <p:sp>
            <p:nvSpPr>
              <p:cNvPr id="18" name="Rectangle 17">
                <a:extLst>
                  <a:ext uri="{FF2B5EF4-FFF2-40B4-BE49-F238E27FC236}">
                    <a16:creationId xmlns:a16="http://schemas.microsoft.com/office/drawing/2014/main" id="{C4BF4128-2821-4000-551E-F11C8738209D}"/>
                  </a:ext>
                </a:extLst>
              </p:cNvPr>
              <p:cNvSpPr/>
              <p:nvPr/>
            </p:nvSpPr>
            <p:spPr>
              <a:xfrm>
                <a:off x="5972996" y="755359"/>
                <a:ext cx="1800000" cy="382720"/>
              </a:xfrm>
              <a:prstGeom prst="rect">
                <a:avLst/>
              </a:prstGeom>
              <a:solidFill>
                <a:srgbClr val="3E3E3C"/>
              </a:soli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r>
                  <a:rPr lang="en-GB" sz="1400" dirty="0">
                    <a:solidFill>
                      <a:schemeClr val="bg1"/>
                    </a:solidFill>
                    <a:latin typeface="Open Sans Condensed Light" panose="020B0306030504020204" pitchFamily="34" charset="0"/>
                    <a:ea typeface="Open Sans Condensed Light" panose="020B0306030504020204" pitchFamily="34" charset="0"/>
                    <a:cs typeface="Open Sans Condensed Light" panose="020B0306030504020204" pitchFamily="34" charset="0"/>
                  </a:rPr>
                  <a:t>OUTCOME</a:t>
                </a:r>
              </a:p>
            </p:txBody>
          </p:sp>
          <p:sp>
            <p:nvSpPr>
              <p:cNvPr id="19" name="Rectangle 18">
                <a:extLst>
                  <a:ext uri="{FF2B5EF4-FFF2-40B4-BE49-F238E27FC236}">
                    <a16:creationId xmlns:a16="http://schemas.microsoft.com/office/drawing/2014/main" id="{A0463E0C-8370-203B-0276-345D82207958}"/>
                  </a:ext>
                </a:extLst>
              </p:cNvPr>
              <p:cNvSpPr/>
              <p:nvPr/>
            </p:nvSpPr>
            <p:spPr>
              <a:xfrm>
                <a:off x="7860544" y="755359"/>
                <a:ext cx="1800000" cy="379379"/>
              </a:xfrm>
              <a:prstGeom prst="rect">
                <a:avLst/>
              </a:prstGeom>
              <a:solidFill>
                <a:srgbClr val="3E3E3C"/>
              </a:soli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r>
                  <a:rPr lang="en-GB" sz="1400" dirty="0">
                    <a:solidFill>
                      <a:schemeClr val="bg1"/>
                    </a:solidFill>
                    <a:latin typeface="Open Sans Condensed Light" panose="020B0306030504020204" pitchFamily="34" charset="0"/>
                    <a:ea typeface="Open Sans Condensed Light" panose="020B0306030504020204" pitchFamily="34" charset="0"/>
                    <a:cs typeface="Open Sans Condensed Light" panose="020B0306030504020204" pitchFamily="34" charset="0"/>
                  </a:rPr>
                  <a:t>IMPACT</a:t>
                </a:r>
                <a:endParaRPr lang="en-GB" sz="900" dirty="0">
                  <a:solidFill>
                    <a:schemeClr val="bg1"/>
                  </a:solidFill>
                  <a:latin typeface="Open Sans Condensed Light" panose="020B0306030504020204" pitchFamily="34" charset="0"/>
                  <a:ea typeface="Open Sans Condensed Light" panose="020B0306030504020204" pitchFamily="34" charset="0"/>
                  <a:cs typeface="Open Sans Condensed Light" panose="020B0306030504020204" pitchFamily="34" charset="0"/>
                </a:endParaRPr>
              </a:p>
            </p:txBody>
          </p:sp>
          <p:sp>
            <p:nvSpPr>
              <p:cNvPr id="15" name="Rectangle 14">
                <a:extLst>
                  <a:ext uri="{FF2B5EF4-FFF2-40B4-BE49-F238E27FC236}">
                    <a16:creationId xmlns:a16="http://schemas.microsoft.com/office/drawing/2014/main" id="{5CD52A07-1592-FA9A-7D88-FC50554FE749}"/>
                  </a:ext>
                </a:extLst>
              </p:cNvPr>
              <p:cNvSpPr/>
              <p:nvPr/>
            </p:nvSpPr>
            <p:spPr>
              <a:xfrm>
                <a:off x="300536" y="1191547"/>
                <a:ext cx="1800000" cy="941650"/>
              </a:xfrm>
              <a:prstGeom prst="rect">
                <a:avLst/>
              </a:prstGeom>
              <a:solidFill>
                <a:schemeClr val="bg1"/>
              </a:solidFill>
              <a:ln w="12700">
                <a:solidFill>
                  <a:srgbClr val="A2C709"/>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t" anchorCtr="0" forceAA="0" compatLnSpc="1">
                <a:prstTxWarp prst="textNoShape">
                  <a:avLst/>
                </a:prstTxWarp>
                <a:noAutofit/>
              </a:bodyPr>
              <a:lstStyle/>
              <a:p>
                <a:pPr marL="171450" indent="-171450" algn="ctr">
                  <a:buFont typeface="Arial" panose="020B0604020202020204" pitchFamily="34" charset="0"/>
                  <a:buChar char="•"/>
                </a:pPr>
                <a:r>
                  <a:rPr lang="en-GB" sz="800" i="1" dirty="0">
                    <a:solidFill>
                      <a:srgbClr val="0C78BE"/>
                    </a:solidFill>
                    <a:latin typeface="Karla" pitchFamily="2" charset="0"/>
                    <a:ea typeface="Karla" pitchFamily="2" charset="0"/>
                  </a:rPr>
                  <a:t>Food waste or products near expiry dates</a:t>
                </a:r>
              </a:p>
              <a:p>
                <a:pPr marL="171450" indent="-171450" algn="ctr">
                  <a:buFont typeface="Arial" panose="020B0604020202020204" pitchFamily="34" charset="0"/>
                  <a:buChar char="•"/>
                </a:pPr>
                <a:r>
                  <a:rPr lang="en-GB" sz="800" i="1" dirty="0">
                    <a:solidFill>
                      <a:srgbClr val="0C78BE"/>
                    </a:solidFill>
                    <a:latin typeface="Karla" pitchFamily="2" charset="0"/>
                    <a:ea typeface="Karla" pitchFamily="2" charset="0"/>
                  </a:rPr>
                  <a:t>Chef / food creation experts</a:t>
                </a:r>
              </a:p>
            </p:txBody>
          </p:sp>
          <p:sp>
            <p:nvSpPr>
              <p:cNvPr id="31" name="Rectangle 30">
                <a:extLst>
                  <a:ext uri="{FF2B5EF4-FFF2-40B4-BE49-F238E27FC236}">
                    <a16:creationId xmlns:a16="http://schemas.microsoft.com/office/drawing/2014/main" id="{1EC857F6-3D1A-1404-E6E2-7544B6009B6B}"/>
                  </a:ext>
                </a:extLst>
              </p:cNvPr>
              <p:cNvSpPr/>
              <p:nvPr/>
            </p:nvSpPr>
            <p:spPr>
              <a:xfrm>
                <a:off x="2187394" y="1191547"/>
                <a:ext cx="1800000" cy="941650"/>
              </a:xfrm>
              <a:prstGeom prst="rect">
                <a:avLst/>
              </a:prstGeom>
              <a:solidFill>
                <a:schemeClr val="bg1"/>
              </a:solidFill>
              <a:ln w="12700">
                <a:solidFill>
                  <a:srgbClr val="A2C709"/>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t" anchorCtr="0" forceAA="0" compatLnSpc="1">
                <a:prstTxWarp prst="textNoShape">
                  <a:avLst/>
                </a:prstTxWarp>
                <a:noAutofit/>
              </a:bodyPr>
              <a:lstStyle/>
              <a:p>
                <a:pPr marL="171450" indent="-171450" algn="ctr">
                  <a:buFont typeface="Arial" panose="020B0604020202020204" pitchFamily="34" charset="0"/>
                  <a:buChar char="•"/>
                </a:pPr>
                <a:r>
                  <a:rPr lang="en-GB" sz="600" i="1" dirty="0">
                    <a:solidFill>
                      <a:srgbClr val="0C78BE"/>
                    </a:solidFill>
                    <a:latin typeface="Karla" pitchFamily="2" charset="0"/>
                    <a:ea typeface="Karla" pitchFamily="2" charset="0"/>
                  </a:rPr>
                  <a:t>Developing recipes for recycled food products</a:t>
                </a:r>
              </a:p>
              <a:p>
                <a:pPr marL="171450" indent="-171450" algn="ctr">
                  <a:buFont typeface="Arial" panose="020B0604020202020204" pitchFamily="34" charset="0"/>
                  <a:buChar char="•"/>
                </a:pPr>
                <a:r>
                  <a:rPr lang="en-GB" sz="600" i="1" dirty="0">
                    <a:solidFill>
                      <a:srgbClr val="0C78BE"/>
                    </a:solidFill>
                    <a:latin typeface="Karla" pitchFamily="2" charset="0"/>
                    <a:ea typeface="Karla" pitchFamily="2" charset="0"/>
                  </a:rPr>
                  <a:t>Formulate food inventory list with ingredients sourced from various food establishments</a:t>
                </a:r>
              </a:p>
              <a:p>
                <a:pPr marL="171450" indent="-171450" algn="ctr">
                  <a:buFont typeface="Arial" panose="020B0604020202020204" pitchFamily="34" charset="0"/>
                  <a:buChar char="•"/>
                </a:pPr>
                <a:r>
                  <a:rPr lang="en-GB" sz="600" i="1" dirty="0">
                    <a:solidFill>
                      <a:srgbClr val="0C78BE"/>
                    </a:solidFill>
                    <a:latin typeface="Karla" pitchFamily="2" charset="0"/>
                    <a:ea typeface="Karla" pitchFamily="2" charset="0"/>
                  </a:rPr>
                  <a:t>Repurposing or converting food waste ingredients into new food products</a:t>
                </a:r>
              </a:p>
              <a:p>
                <a:pPr marL="171450" indent="-171450" algn="ctr">
                  <a:buFont typeface="Arial" panose="020B0604020202020204" pitchFamily="34" charset="0"/>
                  <a:buChar char="•"/>
                </a:pPr>
                <a:r>
                  <a:rPr lang="en-GB" sz="600" i="1" dirty="0">
                    <a:solidFill>
                      <a:srgbClr val="0C78BE"/>
                    </a:solidFill>
                    <a:latin typeface="Karla" pitchFamily="2" charset="0"/>
                    <a:ea typeface="Karla" pitchFamily="2" charset="0"/>
                  </a:rPr>
                  <a:t>Sourcing of packaging materials</a:t>
                </a:r>
              </a:p>
              <a:p>
                <a:pPr marL="171450" indent="-171450" algn="ctr">
                  <a:buFont typeface="Arial" panose="020B0604020202020204" pitchFamily="34" charset="0"/>
                  <a:buChar char="•"/>
                </a:pPr>
                <a:endParaRPr lang="en-GB" sz="600" i="1" dirty="0">
                  <a:solidFill>
                    <a:srgbClr val="0C78BE"/>
                  </a:solidFill>
                  <a:latin typeface="Karla" pitchFamily="2" charset="0"/>
                  <a:ea typeface="Karla" pitchFamily="2" charset="0"/>
                </a:endParaRPr>
              </a:p>
              <a:p>
                <a:pPr marL="171450" indent="-171450" algn="ctr">
                  <a:buFont typeface="Arial" panose="020B0604020202020204" pitchFamily="34" charset="0"/>
                  <a:buChar char="•"/>
                </a:pPr>
                <a:endParaRPr lang="en-GB" sz="600" i="1" dirty="0">
                  <a:solidFill>
                    <a:srgbClr val="0C78BE"/>
                  </a:solidFill>
                  <a:latin typeface="Karla" pitchFamily="2" charset="0"/>
                  <a:ea typeface="Karla" pitchFamily="2" charset="0"/>
                </a:endParaRPr>
              </a:p>
              <a:p>
                <a:pPr marL="171450" indent="-171450" algn="ctr">
                  <a:buFont typeface="Arial" panose="020B0604020202020204" pitchFamily="34" charset="0"/>
                  <a:buChar char="•"/>
                </a:pPr>
                <a:endParaRPr lang="en-GB" sz="600" i="1" dirty="0">
                  <a:solidFill>
                    <a:srgbClr val="0C78BE"/>
                  </a:solidFill>
                  <a:latin typeface="Karla" pitchFamily="2" charset="0"/>
                  <a:ea typeface="Karla" pitchFamily="2" charset="0"/>
                </a:endParaRPr>
              </a:p>
              <a:p>
                <a:pPr marL="171450" indent="-171450">
                  <a:buFont typeface="Arial" panose="020B0604020202020204" pitchFamily="34" charset="0"/>
                  <a:buChar char="•"/>
                </a:pPr>
                <a:endParaRPr lang="en-GB" sz="600" i="1" dirty="0">
                  <a:solidFill>
                    <a:srgbClr val="0C78BE"/>
                  </a:solidFill>
                  <a:latin typeface="Karla" pitchFamily="2" charset="0"/>
                  <a:ea typeface="Karla" pitchFamily="2" charset="0"/>
                </a:endParaRPr>
              </a:p>
            </p:txBody>
          </p:sp>
          <p:sp>
            <p:nvSpPr>
              <p:cNvPr id="32" name="Rectangle 31">
                <a:extLst>
                  <a:ext uri="{FF2B5EF4-FFF2-40B4-BE49-F238E27FC236}">
                    <a16:creationId xmlns:a16="http://schemas.microsoft.com/office/drawing/2014/main" id="{D7188862-B051-D32F-73CC-5E732BDDEF38}"/>
                  </a:ext>
                </a:extLst>
              </p:cNvPr>
              <p:cNvSpPr/>
              <p:nvPr/>
            </p:nvSpPr>
            <p:spPr>
              <a:xfrm>
                <a:off x="4088765" y="1191548"/>
                <a:ext cx="1800000" cy="905776"/>
              </a:xfrm>
              <a:prstGeom prst="rect">
                <a:avLst/>
              </a:prstGeom>
              <a:solidFill>
                <a:schemeClr val="bg1"/>
              </a:solidFill>
              <a:ln w="12700">
                <a:solidFill>
                  <a:srgbClr val="A2C709"/>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t" anchorCtr="0" forceAA="0" compatLnSpc="1">
                <a:prstTxWarp prst="textNoShape">
                  <a:avLst/>
                </a:prstTxWarp>
                <a:noAutofit/>
              </a:bodyPr>
              <a:lstStyle/>
              <a:p>
                <a:pPr marL="171450" indent="-171450" algn="ctr">
                  <a:buFont typeface="Arial" panose="020B0604020202020204" pitchFamily="34" charset="0"/>
                  <a:buChar char="•"/>
                </a:pPr>
                <a:r>
                  <a:rPr lang="en-GB" sz="800" i="1" dirty="0">
                    <a:solidFill>
                      <a:srgbClr val="0C78BE"/>
                    </a:solidFill>
                    <a:latin typeface="Karla" pitchFamily="2" charset="0"/>
                    <a:ea typeface="Karla" pitchFamily="2" charset="0"/>
                  </a:rPr>
                  <a:t>At least 200 types of recycled food products developed by Q1 2021</a:t>
                </a:r>
              </a:p>
              <a:p>
                <a:pPr marL="171450" indent="-171450" algn="ctr">
                  <a:buFont typeface="Arial" panose="020B0604020202020204" pitchFamily="34" charset="0"/>
                  <a:buChar char="•"/>
                </a:pPr>
                <a:endParaRPr lang="en-GB" sz="800" i="1" dirty="0">
                  <a:solidFill>
                    <a:srgbClr val="0C78BE"/>
                  </a:solidFill>
                  <a:latin typeface="Karla" pitchFamily="2" charset="0"/>
                  <a:ea typeface="Karla" pitchFamily="2" charset="0"/>
                </a:endParaRPr>
              </a:p>
            </p:txBody>
          </p:sp>
          <p:sp>
            <p:nvSpPr>
              <p:cNvPr id="35" name="Rectangle 34">
                <a:extLst>
                  <a:ext uri="{FF2B5EF4-FFF2-40B4-BE49-F238E27FC236}">
                    <a16:creationId xmlns:a16="http://schemas.microsoft.com/office/drawing/2014/main" id="{F2A0B21B-AC37-9A90-239B-3CC51094363F}"/>
                  </a:ext>
                </a:extLst>
              </p:cNvPr>
              <p:cNvSpPr/>
              <p:nvPr/>
            </p:nvSpPr>
            <p:spPr>
              <a:xfrm>
                <a:off x="5990136" y="1191548"/>
                <a:ext cx="1800000" cy="905776"/>
              </a:xfrm>
              <a:prstGeom prst="rect">
                <a:avLst/>
              </a:prstGeom>
              <a:solidFill>
                <a:schemeClr val="bg1"/>
              </a:solidFill>
              <a:ln w="12700">
                <a:solidFill>
                  <a:srgbClr val="A2C709"/>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t" anchorCtr="0" forceAA="0" compatLnSpc="1">
                <a:prstTxWarp prst="textNoShape">
                  <a:avLst/>
                </a:prstTxWarp>
                <a:noAutofit/>
              </a:bodyPr>
              <a:lstStyle/>
              <a:p>
                <a:pPr marL="171450" indent="-171450" algn="ctr">
                  <a:buFont typeface="Arial" panose="020B0604020202020204" pitchFamily="34" charset="0"/>
                  <a:buChar char="•"/>
                </a:pPr>
                <a:r>
                  <a:rPr lang="en-GB" sz="600" i="1" dirty="0">
                    <a:solidFill>
                      <a:srgbClr val="0C78BE"/>
                    </a:solidFill>
                    <a:latin typeface="Karla" pitchFamily="2" charset="0"/>
                    <a:ea typeface="Karla" pitchFamily="2" charset="0"/>
                  </a:rPr>
                  <a:t>Total $ value generated from recycled food products developed by end of 2021</a:t>
                </a:r>
              </a:p>
              <a:p>
                <a:pPr marL="171450" indent="-171450" algn="ctr">
                  <a:buFont typeface="Arial" panose="020B0604020202020204" pitchFamily="34" charset="0"/>
                  <a:buChar char="•"/>
                </a:pPr>
                <a:r>
                  <a:rPr lang="en-GB" sz="600" i="1" dirty="0">
                    <a:solidFill>
                      <a:srgbClr val="0C78BE"/>
                    </a:solidFill>
                    <a:latin typeface="Karla" pitchFamily="2" charset="0"/>
                    <a:ea typeface="Karla" pitchFamily="2" charset="0"/>
                  </a:rPr>
                  <a:t>At least 85% of food wastes collected have been converted into food products /month</a:t>
                </a:r>
              </a:p>
              <a:p>
                <a:pPr marL="171450" indent="-171450" algn="ctr">
                  <a:buFont typeface="Arial" panose="020B0604020202020204" pitchFamily="34" charset="0"/>
                  <a:buChar char="•"/>
                </a:pPr>
                <a:r>
                  <a:rPr lang="en-GB" sz="600" i="1" dirty="0">
                    <a:solidFill>
                      <a:srgbClr val="0C78BE"/>
                    </a:solidFill>
                    <a:latin typeface="Karla" pitchFamily="2" charset="0"/>
                    <a:ea typeface="Karla" pitchFamily="2" charset="0"/>
                  </a:rPr>
                  <a:t>Total tonnes of GHG emission reduced by end of 2021</a:t>
                </a:r>
              </a:p>
              <a:p>
                <a:pPr marL="171450" indent="-171450" algn="ctr">
                  <a:buFont typeface="Arial" panose="020B0604020202020204" pitchFamily="34" charset="0"/>
                  <a:buChar char="•"/>
                </a:pPr>
                <a:endParaRPr lang="en-GB" sz="600" i="1" dirty="0">
                  <a:solidFill>
                    <a:srgbClr val="0C78BE"/>
                  </a:solidFill>
                  <a:latin typeface="Karla" pitchFamily="2" charset="0"/>
                  <a:ea typeface="Karla" pitchFamily="2" charset="0"/>
                </a:endParaRPr>
              </a:p>
            </p:txBody>
          </p:sp>
          <p:sp>
            <p:nvSpPr>
              <p:cNvPr id="36" name="Rectangle 35">
                <a:extLst>
                  <a:ext uri="{FF2B5EF4-FFF2-40B4-BE49-F238E27FC236}">
                    <a16:creationId xmlns:a16="http://schemas.microsoft.com/office/drawing/2014/main" id="{E0D68E6C-B58F-2867-1A16-F92190451298}"/>
                  </a:ext>
                </a:extLst>
              </p:cNvPr>
              <p:cNvSpPr/>
              <p:nvPr/>
            </p:nvSpPr>
            <p:spPr>
              <a:xfrm>
                <a:off x="7862479" y="1191548"/>
                <a:ext cx="1800000" cy="905776"/>
              </a:xfrm>
              <a:prstGeom prst="rect">
                <a:avLst/>
              </a:prstGeom>
              <a:solidFill>
                <a:schemeClr val="bg1"/>
              </a:solidFill>
              <a:ln w="12700">
                <a:solidFill>
                  <a:srgbClr val="A2C709"/>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t" anchorCtr="0" forceAA="0" compatLnSpc="1">
                <a:prstTxWarp prst="textNoShape">
                  <a:avLst/>
                </a:prstTxWarp>
                <a:noAutofit/>
              </a:bodyPr>
              <a:lstStyle/>
              <a:p>
                <a:pPr marL="171450" indent="-171450" algn="ctr">
                  <a:buFont typeface="Arial" panose="020B0604020202020204" pitchFamily="34" charset="0"/>
                  <a:buChar char="•"/>
                </a:pPr>
                <a:r>
                  <a:rPr lang="en-GB" sz="700" i="1" dirty="0">
                    <a:solidFill>
                      <a:srgbClr val="0C78BE"/>
                    </a:solidFill>
                    <a:latin typeface="Karla" pitchFamily="2" charset="0"/>
                    <a:ea typeface="Karla" pitchFamily="2" charset="0"/>
                  </a:rPr>
                  <a:t>Sustainable food management and consumption in Dhaka</a:t>
                </a:r>
              </a:p>
            </p:txBody>
          </p:sp>
          <p:sp>
            <p:nvSpPr>
              <p:cNvPr id="62" name="Rectangle 61">
                <a:extLst>
                  <a:ext uri="{FF2B5EF4-FFF2-40B4-BE49-F238E27FC236}">
                    <a16:creationId xmlns:a16="http://schemas.microsoft.com/office/drawing/2014/main" id="{AE6A7E23-7D70-0589-5749-7BD3D96763AF}"/>
                  </a:ext>
                </a:extLst>
              </p:cNvPr>
              <p:cNvSpPr/>
              <p:nvPr/>
            </p:nvSpPr>
            <p:spPr>
              <a:xfrm>
                <a:off x="1231472" y="2343086"/>
                <a:ext cx="1812604" cy="1085913"/>
              </a:xfrm>
              <a:prstGeom prst="rect">
                <a:avLst/>
              </a:prstGeom>
              <a:solidFill>
                <a:schemeClr val="accent1">
                  <a:lumMod val="20000"/>
                  <a:lumOff val="80000"/>
                </a:schemeClr>
              </a:solidFill>
              <a:ln w="381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216000" rIns="68580" bIns="34290" numCol="1" spcCol="0" rtlCol="0" fromWordArt="0" anchor="t" anchorCtr="0" forceAA="0" compatLnSpc="1">
                <a:prstTxWarp prst="textNoShape">
                  <a:avLst/>
                </a:prstTxWarp>
                <a:noAutofit/>
              </a:bodyPr>
              <a:lstStyle/>
              <a:p>
                <a:pPr marL="171450" indent="-171450">
                  <a:buFont typeface="Arial" panose="020B0604020202020204" pitchFamily="34" charset="0"/>
                  <a:buChar char="•"/>
                </a:pPr>
                <a:r>
                  <a:rPr lang="en-GB" sz="600" i="1" dirty="0">
                    <a:solidFill>
                      <a:srgbClr val="0C78BE"/>
                    </a:solidFill>
                    <a:latin typeface="Karla" pitchFamily="2" charset="0"/>
                    <a:ea typeface="Karla" pitchFamily="2" charset="0"/>
                  </a:rPr>
                  <a:t>Availability Sufficient food establishments are committed to the program</a:t>
                </a:r>
              </a:p>
              <a:p>
                <a:pPr marL="171450" indent="-171450">
                  <a:buFont typeface="Arial" panose="020B0604020202020204" pitchFamily="34" charset="0"/>
                  <a:buChar char="•"/>
                </a:pPr>
                <a:r>
                  <a:rPr lang="en-GB" sz="600" i="1" dirty="0">
                    <a:solidFill>
                      <a:srgbClr val="0C78BE"/>
                    </a:solidFill>
                    <a:latin typeface="Karla" pitchFamily="2" charset="0"/>
                    <a:ea typeface="Karla" pitchFamily="2" charset="0"/>
                  </a:rPr>
                  <a:t>Food establishments are able to conduct a certain level of quality control on the ingredients that they can provide  tech expert and know-how </a:t>
                </a:r>
              </a:p>
            </p:txBody>
          </p:sp>
          <p:sp>
            <p:nvSpPr>
              <p:cNvPr id="63" name="Rectangle 62">
                <a:extLst>
                  <a:ext uri="{FF2B5EF4-FFF2-40B4-BE49-F238E27FC236}">
                    <a16:creationId xmlns:a16="http://schemas.microsoft.com/office/drawing/2014/main" id="{9DDEB336-0700-2D8A-AA27-EF20C66D58DC}"/>
                  </a:ext>
                </a:extLst>
              </p:cNvPr>
              <p:cNvSpPr/>
              <p:nvPr/>
            </p:nvSpPr>
            <p:spPr>
              <a:xfrm>
                <a:off x="3139320" y="2343086"/>
                <a:ext cx="1812604" cy="1085913"/>
              </a:xfrm>
              <a:prstGeom prst="rect">
                <a:avLst/>
              </a:prstGeom>
              <a:solidFill>
                <a:schemeClr val="accent1">
                  <a:lumMod val="20000"/>
                  <a:lumOff val="80000"/>
                </a:schemeClr>
              </a:solidFill>
              <a:ln w="381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216000" rIns="68580" bIns="34290" numCol="1" spcCol="0" rtlCol="0" fromWordArt="0" anchor="t" anchorCtr="0" forceAA="0" compatLnSpc="1">
                <a:prstTxWarp prst="textNoShape">
                  <a:avLst/>
                </a:prstTxWarp>
                <a:noAutofit/>
              </a:bodyPr>
              <a:lstStyle/>
              <a:p>
                <a:r>
                  <a:rPr lang="en-GB" sz="700" i="1" dirty="0">
                    <a:solidFill>
                      <a:srgbClr val="0C78BE"/>
                    </a:solidFill>
                    <a:latin typeface="Karla" pitchFamily="2" charset="0"/>
                    <a:ea typeface="Karla" pitchFamily="2" charset="0"/>
                  </a:rPr>
                  <a:t>Food ingredients by food establishments are consistently generated and supplied to make recycled food products</a:t>
                </a:r>
              </a:p>
              <a:p>
                <a:endParaRPr lang="en-GB" sz="700" i="1" dirty="0">
                  <a:solidFill>
                    <a:srgbClr val="0C78BE"/>
                  </a:solidFill>
                  <a:latin typeface="Karla" pitchFamily="2" charset="0"/>
                  <a:ea typeface="Karla" pitchFamily="2" charset="0"/>
                </a:endParaRPr>
              </a:p>
            </p:txBody>
          </p:sp>
          <p:sp>
            <p:nvSpPr>
              <p:cNvPr id="64" name="Rectangle 63">
                <a:extLst>
                  <a:ext uri="{FF2B5EF4-FFF2-40B4-BE49-F238E27FC236}">
                    <a16:creationId xmlns:a16="http://schemas.microsoft.com/office/drawing/2014/main" id="{AB50571D-1B69-07A1-422B-1233255005F5}"/>
                  </a:ext>
                </a:extLst>
              </p:cNvPr>
              <p:cNvSpPr/>
              <p:nvPr/>
            </p:nvSpPr>
            <p:spPr>
              <a:xfrm>
                <a:off x="5038756" y="2343086"/>
                <a:ext cx="1812604" cy="1085913"/>
              </a:xfrm>
              <a:prstGeom prst="rect">
                <a:avLst/>
              </a:prstGeom>
              <a:solidFill>
                <a:schemeClr val="accent1">
                  <a:lumMod val="20000"/>
                  <a:lumOff val="80000"/>
                </a:schemeClr>
              </a:solidFill>
              <a:ln w="381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216000" rIns="68580" bIns="34290" numCol="1" spcCol="0" rtlCol="0" fromWordArt="0" anchor="t" anchorCtr="0" forceAA="0" compatLnSpc="1">
                <a:prstTxWarp prst="textNoShape">
                  <a:avLst/>
                </a:prstTxWarp>
                <a:noAutofit/>
              </a:bodyPr>
              <a:lstStyle/>
              <a:p>
                <a:r>
                  <a:rPr lang="en-GB" sz="700" i="1" dirty="0">
                    <a:solidFill>
                      <a:srgbClr val="0C78BE"/>
                    </a:solidFill>
                    <a:latin typeface="Karla" pitchFamily="2" charset="0"/>
                    <a:ea typeface="Karla" pitchFamily="2" charset="0"/>
                  </a:rPr>
                  <a:t>Food establishment are willing to share food waste data with </a:t>
                </a:r>
                <a:r>
                  <a:rPr lang="en-GB" sz="700" i="1" dirty="0" err="1">
                    <a:solidFill>
                      <a:srgbClr val="0C78BE"/>
                    </a:solidFill>
                    <a:latin typeface="Karla" pitchFamily="2" charset="0"/>
                    <a:ea typeface="Karla" pitchFamily="2" charset="0"/>
                  </a:rPr>
                  <a:t>FoodCycle</a:t>
                </a:r>
                <a:endParaRPr lang="en-GB" sz="700" i="1" dirty="0">
                  <a:solidFill>
                    <a:srgbClr val="0C78BE"/>
                  </a:solidFill>
                  <a:latin typeface="Karla" pitchFamily="2" charset="0"/>
                  <a:ea typeface="Karla" pitchFamily="2" charset="0"/>
                </a:endParaRPr>
              </a:p>
            </p:txBody>
          </p:sp>
          <p:sp>
            <p:nvSpPr>
              <p:cNvPr id="66" name="Rectangle 65">
                <a:extLst>
                  <a:ext uri="{FF2B5EF4-FFF2-40B4-BE49-F238E27FC236}">
                    <a16:creationId xmlns:a16="http://schemas.microsoft.com/office/drawing/2014/main" id="{631E56EF-8BA0-7BA2-943A-258D658463D7}"/>
                  </a:ext>
                </a:extLst>
              </p:cNvPr>
              <p:cNvSpPr/>
              <p:nvPr/>
            </p:nvSpPr>
            <p:spPr>
              <a:xfrm>
                <a:off x="6928765" y="2343086"/>
                <a:ext cx="1796204" cy="1085913"/>
              </a:xfrm>
              <a:prstGeom prst="rect">
                <a:avLst/>
              </a:prstGeom>
              <a:solidFill>
                <a:schemeClr val="accent1">
                  <a:lumMod val="20000"/>
                  <a:lumOff val="80000"/>
                </a:schemeClr>
              </a:solidFill>
              <a:ln w="381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216000" rIns="68580" bIns="34290" numCol="1" spcCol="0" rtlCol="0" fromWordArt="0" anchor="t" anchorCtr="0" forceAA="0" compatLnSpc="1">
                <a:prstTxWarp prst="textNoShape">
                  <a:avLst/>
                </a:prstTxWarp>
                <a:noAutofit/>
              </a:bodyPr>
              <a:lstStyle/>
              <a:p>
                <a:pPr marL="171450" indent="-171450">
                  <a:buFont typeface="Arial" panose="020B0604020202020204" pitchFamily="34" charset="0"/>
                  <a:buChar char="•"/>
                </a:pPr>
                <a:r>
                  <a:rPr lang="en-GB" sz="700" i="1" dirty="0">
                    <a:solidFill>
                      <a:srgbClr val="0C78BE"/>
                    </a:solidFill>
                    <a:latin typeface="Karla" pitchFamily="2" charset="0"/>
                    <a:ea typeface="Karla" pitchFamily="2" charset="0"/>
                  </a:rPr>
                  <a:t>Presence of other organisations in Dhaka that also focus on food waste reduction</a:t>
                </a:r>
              </a:p>
              <a:p>
                <a:pPr marL="171450" indent="-171450">
                  <a:buFont typeface="Arial" panose="020B0604020202020204" pitchFamily="34" charset="0"/>
                  <a:buChar char="•"/>
                </a:pPr>
                <a:r>
                  <a:rPr lang="en-GB" sz="700" i="1" dirty="0">
                    <a:solidFill>
                      <a:srgbClr val="0C78BE"/>
                    </a:solidFill>
                    <a:latin typeface="Karla" pitchFamily="2" charset="0"/>
                    <a:ea typeface="Karla" pitchFamily="2" charset="0"/>
                  </a:rPr>
                  <a:t>Data on GHG emissions in Dhaka accessible in public domain  </a:t>
                </a:r>
              </a:p>
            </p:txBody>
          </p:sp>
          <p:sp>
            <p:nvSpPr>
              <p:cNvPr id="46" name="Rectangle: Rounded Corners 62">
                <a:extLst>
                  <a:ext uri="{FF2B5EF4-FFF2-40B4-BE49-F238E27FC236}">
                    <a16:creationId xmlns:a16="http://schemas.microsoft.com/office/drawing/2014/main" id="{3128492E-B718-6E81-62B9-0D8BB6D55637}"/>
                  </a:ext>
                </a:extLst>
              </p:cNvPr>
              <p:cNvSpPr/>
              <p:nvPr/>
            </p:nvSpPr>
            <p:spPr>
              <a:xfrm>
                <a:off x="1244857" y="2194864"/>
                <a:ext cx="1801543" cy="328879"/>
              </a:xfrm>
              <a:prstGeom prst="roundRect">
                <a:avLst>
                  <a:gd name="adj" fmla="val 50000"/>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solidFill>
                      <a:srgbClr val="3E3E3C"/>
                    </a:solidFill>
                    <a:latin typeface="Karla" pitchFamily="2" charset="0"/>
                    <a:ea typeface="Karla" pitchFamily="2" charset="0"/>
                  </a:rPr>
                  <a:t>Assumptions</a:t>
                </a:r>
              </a:p>
              <a:p>
                <a:pPr algn="ctr"/>
                <a:r>
                  <a:rPr lang="en-GB" sz="1000" dirty="0">
                    <a:solidFill>
                      <a:srgbClr val="3E3E3C"/>
                    </a:solidFill>
                    <a:latin typeface="Karla" pitchFamily="2" charset="0"/>
                    <a:ea typeface="Karla" pitchFamily="2" charset="0"/>
                  </a:rPr>
                  <a:t>(input – activities)</a:t>
                </a:r>
              </a:p>
            </p:txBody>
          </p:sp>
          <p:sp>
            <p:nvSpPr>
              <p:cNvPr id="48" name="Rectangle: Rounded Corners 62">
                <a:extLst>
                  <a:ext uri="{FF2B5EF4-FFF2-40B4-BE49-F238E27FC236}">
                    <a16:creationId xmlns:a16="http://schemas.microsoft.com/office/drawing/2014/main" id="{1B38B52C-0214-036E-0671-CAEE5B59D814}"/>
                  </a:ext>
                </a:extLst>
              </p:cNvPr>
              <p:cNvSpPr/>
              <p:nvPr/>
            </p:nvSpPr>
            <p:spPr>
              <a:xfrm>
                <a:off x="3135989" y="2194864"/>
                <a:ext cx="1801543" cy="328879"/>
              </a:xfrm>
              <a:prstGeom prst="roundRect">
                <a:avLst>
                  <a:gd name="adj" fmla="val 50000"/>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solidFill>
                      <a:srgbClr val="3E3E3C"/>
                    </a:solidFill>
                    <a:latin typeface="Karla" pitchFamily="2" charset="0"/>
                    <a:ea typeface="Karla" pitchFamily="2" charset="0"/>
                  </a:rPr>
                  <a:t>Assumptions</a:t>
                </a:r>
              </a:p>
              <a:p>
                <a:pPr algn="ctr"/>
                <a:r>
                  <a:rPr lang="en-GB" sz="1000" dirty="0">
                    <a:solidFill>
                      <a:srgbClr val="3E3E3C"/>
                    </a:solidFill>
                    <a:latin typeface="Karla" pitchFamily="2" charset="0"/>
                    <a:ea typeface="Karla" pitchFamily="2" charset="0"/>
                  </a:rPr>
                  <a:t>(activities-output)</a:t>
                </a:r>
              </a:p>
            </p:txBody>
          </p:sp>
          <p:sp>
            <p:nvSpPr>
              <p:cNvPr id="49" name="Rectangle: Rounded Corners 62">
                <a:extLst>
                  <a:ext uri="{FF2B5EF4-FFF2-40B4-BE49-F238E27FC236}">
                    <a16:creationId xmlns:a16="http://schemas.microsoft.com/office/drawing/2014/main" id="{D6D567C1-D23A-E154-5222-648F42B2DED4}"/>
                  </a:ext>
                </a:extLst>
              </p:cNvPr>
              <p:cNvSpPr/>
              <p:nvPr/>
            </p:nvSpPr>
            <p:spPr>
              <a:xfrm>
                <a:off x="5036547" y="2194864"/>
                <a:ext cx="1801543" cy="328879"/>
              </a:xfrm>
              <a:prstGeom prst="roundRect">
                <a:avLst>
                  <a:gd name="adj" fmla="val 50000"/>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solidFill>
                      <a:srgbClr val="3E3E3C"/>
                    </a:solidFill>
                    <a:latin typeface="Karla" pitchFamily="2" charset="0"/>
                    <a:ea typeface="Karla" pitchFamily="2" charset="0"/>
                  </a:rPr>
                  <a:t>Assumptions</a:t>
                </a:r>
              </a:p>
              <a:p>
                <a:pPr algn="ctr"/>
                <a:r>
                  <a:rPr lang="en-GB" sz="1000" dirty="0">
                    <a:solidFill>
                      <a:srgbClr val="3E3E3C"/>
                    </a:solidFill>
                    <a:latin typeface="Karla" pitchFamily="2" charset="0"/>
                    <a:ea typeface="Karla" pitchFamily="2" charset="0"/>
                  </a:rPr>
                  <a:t>(output-outcome)</a:t>
                </a:r>
              </a:p>
            </p:txBody>
          </p:sp>
          <p:sp>
            <p:nvSpPr>
              <p:cNvPr id="50" name="Rectangle: Rounded Corners 62">
                <a:extLst>
                  <a:ext uri="{FF2B5EF4-FFF2-40B4-BE49-F238E27FC236}">
                    <a16:creationId xmlns:a16="http://schemas.microsoft.com/office/drawing/2014/main" id="{7CE37D27-DA9E-65F1-C561-A0497B204C76}"/>
                  </a:ext>
                </a:extLst>
              </p:cNvPr>
              <p:cNvSpPr/>
              <p:nvPr/>
            </p:nvSpPr>
            <p:spPr>
              <a:xfrm>
                <a:off x="6927677" y="2194864"/>
                <a:ext cx="1801543" cy="328879"/>
              </a:xfrm>
              <a:prstGeom prst="roundRect">
                <a:avLst>
                  <a:gd name="adj" fmla="val 50000"/>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solidFill>
                      <a:srgbClr val="3E3E3C"/>
                    </a:solidFill>
                    <a:latin typeface="Karla" pitchFamily="2" charset="0"/>
                    <a:ea typeface="Karla" pitchFamily="2" charset="0"/>
                  </a:rPr>
                  <a:t>Assumptions</a:t>
                </a:r>
              </a:p>
              <a:p>
                <a:pPr algn="ctr"/>
                <a:r>
                  <a:rPr lang="en-GB" sz="1000" dirty="0">
                    <a:solidFill>
                      <a:srgbClr val="3E3E3C"/>
                    </a:solidFill>
                    <a:latin typeface="Karla" pitchFamily="2" charset="0"/>
                    <a:ea typeface="Karla" pitchFamily="2" charset="0"/>
                  </a:rPr>
                  <a:t>(outcome-impact)</a:t>
                </a:r>
              </a:p>
            </p:txBody>
          </p:sp>
        </p:grpSp>
        <p:sp>
          <p:nvSpPr>
            <p:cNvPr id="5" name="Rectangle 4">
              <a:extLst>
                <a:ext uri="{FF2B5EF4-FFF2-40B4-BE49-F238E27FC236}">
                  <a16:creationId xmlns:a16="http://schemas.microsoft.com/office/drawing/2014/main" id="{DF7DE646-D1E4-E470-8BC0-7B48C6507745}"/>
                </a:ext>
              </a:extLst>
            </p:cNvPr>
            <p:cNvSpPr/>
            <p:nvPr/>
          </p:nvSpPr>
          <p:spPr>
            <a:xfrm rot="16200000">
              <a:off x="-639852" y="2469007"/>
              <a:ext cx="2655730" cy="386782"/>
            </a:xfrm>
            <a:prstGeom prst="rect">
              <a:avLst/>
            </a:prstGeom>
            <a:solidFill>
              <a:srgbClr val="C00000"/>
            </a:solidFill>
            <a:ln w="38100">
              <a:no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r>
                <a:rPr lang="en-GB" sz="800" i="1" dirty="0">
                  <a:solidFill>
                    <a:schemeClr val="bg1"/>
                  </a:solidFill>
                  <a:latin typeface="Karla" pitchFamily="2" charset="0"/>
                  <a:ea typeface="Karla" pitchFamily="2" charset="0"/>
                </a:rPr>
                <a:t>Key Value Driver 3: Efficiently and effectively converting food waste into food products</a:t>
              </a:r>
            </a:p>
          </p:txBody>
        </p:sp>
        <p:sp>
          <p:nvSpPr>
            <p:cNvPr id="22" name="Rectangle: Rounded Corners 42">
              <a:extLst>
                <a:ext uri="{FF2B5EF4-FFF2-40B4-BE49-F238E27FC236}">
                  <a16:creationId xmlns:a16="http://schemas.microsoft.com/office/drawing/2014/main" id="{836DE622-EB3B-21FD-7259-FA73D3AE8C93}"/>
                </a:ext>
              </a:extLst>
            </p:cNvPr>
            <p:cNvSpPr/>
            <p:nvPr/>
          </p:nvSpPr>
          <p:spPr>
            <a:xfrm>
              <a:off x="4434412" y="1291336"/>
              <a:ext cx="3498160" cy="400110"/>
            </a:xfrm>
            <a:prstGeom prst="roundRect">
              <a:avLst>
                <a:gd name="adj" fmla="val 0"/>
              </a:avLst>
            </a:prstGeom>
            <a:noFill/>
            <a:ln w="38100">
              <a:solidFill>
                <a:srgbClr val="F1222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Karla" pitchFamily="2" charset="0"/>
              </a:endParaRPr>
            </a:p>
          </p:txBody>
        </p:sp>
      </p:grpSp>
      <p:sp>
        <p:nvSpPr>
          <p:cNvPr id="68" name="Rectangle 67">
            <a:extLst>
              <a:ext uri="{FF2B5EF4-FFF2-40B4-BE49-F238E27FC236}">
                <a16:creationId xmlns:a16="http://schemas.microsoft.com/office/drawing/2014/main" id="{2D969E40-D8B8-EF53-2882-0588333DE315}"/>
              </a:ext>
            </a:extLst>
          </p:cNvPr>
          <p:cNvSpPr/>
          <p:nvPr/>
        </p:nvSpPr>
        <p:spPr>
          <a:xfrm>
            <a:off x="937844" y="3928256"/>
            <a:ext cx="1679227" cy="337573"/>
          </a:xfrm>
          <a:prstGeom prst="rect">
            <a:avLst/>
          </a:prstGeom>
          <a:solidFill>
            <a:srgbClr val="3E3E3C"/>
          </a:soli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r>
              <a:rPr lang="en-GB" sz="1400">
                <a:solidFill>
                  <a:schemeClr val="bg1"/>
                </a:solidFill>
                <a:latin typeface="Open Sans Condensed Light" panose="020B0306030504020204" pitchFamily="34" charset="0"/>
                <a:ea typeface="Open Sans Condensed Light" panose="020B0306030504020204" pitchFamily="34" charset="0"/>
                <a:cs typeface="Open Sans Condensed Light" panose="020B0306030504020204" pitchFamily="34" charset="0"/>
              </a:rPr>
              <a:t>INPUT</a:t>
            </a:r>
            <a:endParaRPr lang="en-GB" sz="1400" dirty="0">
              <a:solidFill>
                <a:schemeClr val="bg1"/>
              </a:solidFill>
              <a:latin typeface="Open Sans Condensed Light" panose="020B0306030504020204" pitchFamily="34" charset="0"/>
              <a:ea typeface="Open Sans Condensed Light" panose="020B0306030504020204" pitchFamily="34" charset="0"/>
              <a:cs typeface="Open Sans Condensed Light" panose="020B0306030504020204" pitchFamily="34" charset="0"/>
            </a:endParaRPr>
          </a:p>
        </p:txBody>
      </p:sp>
      <p:sp>
        <p:nvSpPr>
          <p:cNvPr id="69" name="Rectangle 68">
            <a:extLst>
              <a:ext uri="{FF2B5EF4-FFF2-40B4-BE49-F238E27FC236}">
                <a16:creationId xmlns:a16="http://schemas.microsoft.com/office/drawing/2014/main" id="{BAE6AB84-EA56-32E6-2DDD-C8B8FFA29CD9}"/>
              </a:ext>
            </a:extLst>
          </p:cNvPr>
          <p:cNvSpPr/>
          <p:nvPr/>
        </p:nvSpPr>
        <p:spPr>
          <a:xfrm>
            <a:off x="2698744" y="3928256"/>
            <a:ext cx="1679227" cy="337573"/>
          </a:xfrm>
          <a:prstGeom prst="rect">
            <a:avLst/>
          </a:prstGeom>
          <a:solidFill>
            <a:srgbClr val="3E3E3C"/>
          </a:soli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r>
              <a:rPr lang="en-GB" sz="1400">
                <a:solidFill>
                  <a:schemeClr val="bg1"/>
                </a:solidFill>
                <a:latin typeface="Open Sans Condensed Light" panose="020B0306030504020204" pitchFamily="34" charset="0"/>
                <a:ea typeface="Open Sans Condensed Light" panose="020B0306030504020204" pitchFamily="34" charset="0"/>
                <a:cs typeface="Open Sans Condensed Light" panose="020B0306030504020204" pitchFamily="34" charset="0"/>
              </a:rPr>
              <a:t>ACTIVITIES</a:t>
            </a:r>
            <a:endParaRPr lang="en-GB" sz="1400" dirty="0">
              <a:solidFill>
                <a:schemeClr val="bg1"/>
              </a:solidFill>
              <a:latin typeface="Open Sans Condensed Light" panose="020B0306030504020204" pitchFamily="34" charset="0"/>
              <a:ea typeface="Open Sans Condensed Light" panose="020B0306030504020204" pitchFamily="34" charset="0"/>
              <a:cs typeface="Open Sans Condensed Light" panose="020B0306030504020204" pitchFamily="34" charset="0"/>
            </a:endParaRPr>
          </a:p>
        </p:txBody>
      </p:sp>
      <p:sp>
        <p:nvSpPr>
          <p:cNvPr id="70" name="Rectangle 69">
            <a:extLst>
              <a:ext uri="{FF2B5EF4-FFF2-40B4-BE49-F238E27FC236}">
                <a16:creationId xmlns:a16="http://schemas.microsoft.com/office/drawing/2014/main" id="{2E4D22FF-81B8-F21E-1485-D38D950F4B28}"/>
              </a:ext>
            </a:extLst>
          </p:cNvPr>
          <p:cNvSpPr/>
          <p:nvPr/>
        </p:nvSpPr>
        <p:spPr>
          <a:xfrm>
            <a:off x="4458665" y="3928256"/>
            <a:ext cx="1679227" cy="337573"/>
          </a:xfrm>
          <a:prstGeom prst="rect">
            <a:avLst/>
          </a:prstGeom>
          <a:solidFill>
            <a:srgbClr val="3E3E3C"/>
          </a:soli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r>
              <a:rPr lang="en-GB" sz="1400">
                <a:solidFill>
                  <a:schemeClr val="bg1"/>
                </a:solidFill>
                <a:latin typeface="Open Sans Condensed Light" panose="020B0306030504020204" pitchFamily="34" charset="0"/>
                <a:ea typeface="Open Sans Condensed Light" panose="020B0306030504020204" pitchFamily="34" charset="0"/>
                <a:cs typeface="Open Sans Condensed Light" panose="020B0306030504020204" pitchFamily="34" charset="0"/>
              </a:rPr>
              <a:t>OUTPUT</a:t>
            </a:r>
            <a:endParaRPr lang="en-GB" sz="1400" dirty="0">
              <a:solidFill>
                <a:schemeClr val="bg1"/>
              </a:solidFill>
              <a:latin typeface="Open Sans Condensed Light" panose="020B0306030504020204" pitchFamily="34" charset="0"/>
              <a:ea typeface="Open Sans Condensed Light" panose="020B0306030504020204" pitchFamily="34" charset="0"/>
              <a:cs typeface="Open Sans Condensed Light" panose="020B0306030504020204" pitchFamily="34" charset="0"/>
            </a:endParaRPr>
          </a:p>
        </p:txBody>
      </p:sp>
      <p:sp>
        <p:nvSpPr>
          <p:cNvPr id="71" name="Rectangle 70">
            <a:extLst>
              <a:ext uri="{FF2B5EF4-FFF2-40B4-BE49-F238E27FC236}">
                <a16:creationId xmlns:a16="http://schemas.microsoft.com/office/drawing/2014/main" id="{AE582443-E204-E173-4FF9-D46049128CCD}"/>
              </a:ext>
            </a:extLst>
          </p:cNvPr>
          <p:cNvSpPr/>
          <p:nvPr/>
        </p:nvSpPr>
        <p:spPr>
          <a:xfrm>
            <a:off x="6220547" y="3928256"/>
            <a:ext cx="1679227" cy="337573"/>
          </a:xfrm>
          <a:prstGeom prst="rect">
            <a:avLst/>
          </a:prstGeom>
          <a:solidFill>
            <a:srgbClr val="3E3E3C"/>
          </a:soli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r>
              <a:rPr lang="en-GB" sz="1400">
                <a:solidFill>
                  <a:schemeClr val="bg1"/>
                </a:solidFill>
                <a:latin typeface="Open Sans Condensed Light" panose="020B0306030504020204" pitchFamily="34" charset="0"/>
                <a:ea typeface="Open Sans Condensed Light" panose="020B0306030504020204" pitchFamily="34" charset="0"/>
                <a:cs typeface="Open Sans Condensed Light" panose="020B0306030504020204" pitchFamily="34" charset="0"/>
              </a:rPr>
              <a:t>OUTCOME</a:t>
            </a:r>
            <a:endParaRPr lang="en-GB" sz="1400" dirty="0">
              <a:solidFill>
                <a:schemeClr val="bg1"/>
              </a:solidFill>
              <a:latin typeface="Open Sans Condensed Light" panose="020B0306030504020204" pitchFamily="34" charset="0"/>
              <a:ea typeface="Open Sans Condensed Light" panose="020B0306030504020204" pitchFamily="34" charset="0"/>
              <a:cs typeface="Open Sans Condensed Light" panose="020B0306030504020204" pitchFamily="34" charset="0"/>
            </a:endParaRPr>
          </a:p>
        </p:txBody>
      </p:sp>
      <p:sp>
        <p:nvSpPr>
          <p:cNvPr id="74" name="Rectangle 73">
            <a:extLst>
              <a:ext uri="{FF2B5EF4-FFF2-40B4-BE49-F238E27FC236}">
                <a16:creationId xmlns:a16="http://schemas.microsoft.com/office/drawing/2014/main" id="{F75E2445-AA2A-5B73-BCE3-38ADAB1371E1}"/>
              </a:ext>
            </a:extLst>
          </p:cNvPr>
          <p:cNvSpPr/>
          <p:nvPr/>
        </p:nvSpPr>
        <p:spPr>
          <a:xfrm>
            <a:off x="7981447" y="3928256"/>
            <a:ext cx="1679227" cy="334626"/>
          </a:xfrm>
          <a:prstGeom prst="rect">
            <a:avLst/>
          </a:prstGeom>
          <a:solidFill>
            <a:srgbClr val="3E3E3C"/>
          </a:soli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r>
              <a:rPr lang="en-GB" sz="1400">
                <a:solidFill>
                  <a:schemeClr val="bg1"/>
                </a:solidFill>
                <a:latin typeface="Open Sans Condensed Light" panose="020B0306030504020204" pitchFamily="34" charset="0"/>
                <a:ea typeface="Open Sans Condensed Light" panose="020B0306030504020204" pitchFamily="34" charset="0"/>
                <a:cs typeface="Open Sans Condensed Light" panose="020B0306030504020204" pitchFamily="34" charset="0"/>
              </a:rPr>
              <a:t>IMPACT</a:t>
            </a:r>
            <a:endParaRPr lang="en-GB" sz="900" dirty="0">
              <a:solidFill>
                <a:schemeClr val="bg1"/>
              </a:solidFill>
              <a:latin typeface="Open Sans Condensed Light" panose="020B0306030504020204" pitchFamily="34" charset="0"/>
              <a:ea typeface="Open Sans Condensed Light" panose="020B0306030504020204" pitchFamily="34" charset="0"/>
              <a:cs typeface="Open Sans Condensed Light" panose="020B0306030504020204" pitchFamily="34" charset="0"/>
            </a:endParaRPr>
          </a:p>
        </p:txBody>
      </p:sp>
      <p:sp>
        <p:nvSpPr>
          <p:cNvPr id="75" name="Rectangle 74">
            <a:extLst>
              <a:ext uri="{FF2B5EF4-FFF2-40B4-BE49-F238E27FC236}">
                <a16:creationId xmlns:a16="http://schemas.microsoft.com/office/drawing/2014/main" id="{585BB0F4-BDB4-BEFA-D2B8-52EFCD006575}"/>
              </a:ext>
            </a:extLst>
          </p:cNvPr>
          <p:cNvSpPr/>
          <p:nvPr/>
        </p:nvSpPr>
        <p:spPr>
          <a:xfrm>
            <a:off x="928688" y="4312990"/>
            <a:ext cx="1679227" cy="1018908"/>
          </a:xfrm>
          <a:prstGeom prst="rect">
            <a:avLst/>
          </a:prstGeom>
          <a:solidFill>
            <a:schemeClr val="bg1"/>
          </a:solidFill>
          <a:ln w="12700">
            <a:solidFill>
              <a:srgbClr val="A2C709"/>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t" anchorCtr="0" forceAA="0" compatLnSpc="1">
            <a:prstTxWarp prst="textNoShape">
              <a:avLst/>
            </a:prstTxWarp>
            <a:noAutofit/>
          </a:bodyPr>
          <a:lstStyle/>
          <a:p>
            <a:pPr algn="ctr"/>
            <a:r>
              <a:rPr lang="en-GB" sz="700" i="1" dirty="0">
                <a:solidFill>
                  <a:srgbClr val="0C78BE"/>
                </a:solidFill>
                <a:latin typeface="Karla" pitchFamily="2" charset="0"/>
                <a:ea typeface="Karla" pitchFamily="2" charset="0"/>
              </a:rPr>
              <a:t>Household income</a:t>
            </a:r>
          </a:p>
        </p:txBody>
      </p:sp>
      <p:sp>
        <p:nvSpPr>
          <p:cNvPr id="76" name="Rectangle 75">
            <a:extLst>
              <a:ext uri="{FF2B5EF4-FFF2-40B4-BE49-F238E27FC236}">
                <a16:creationId xmlns:a16="http://schemas.microsoft.com/office/drawing/2014/main" id="{050F0F41-15F8-8A96-A51A-9689805B0776}"/>
              </a:ext>
            </a:extLst>
          </p:cNvPr>
          <p:cNvSpPr/>
          <p:nvPr/>
        </p:nvSpPr>
        <p:spPr>
          <a:xfrm>
            <a:off x="2688945" y="4312990"/>
            <a:ext cx="1679227" cy="1018908"/>
          </a:xfrm>
          <a:prstGeom prst="rect">
            <a:avLst/>
          </a:prstGeom>
          <a:solidFill>
            <a:schemeClr val="bg1"/>
          </a:solidFill>
          <a:ln w="12700">
            <a:solidFill>
              <a:srgbClr val="A2C709"/>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t" anchorCtr="0" forceAA="0" compatLnSpc="1">
            <a:prstTxWarp prst="textNoShape">
              <a:avLst/>
            </a:prstTxWarp>
            <a:noAutofit/>
          </a:bodyPr>
          <a:lstStyle/>
          <a:p>
            <a:pPr marL="171450" indent="-171450" algn="ctr">
              <a:buFont typeface="Arial" panose="020B0604020202020204" pitchFamily="34" charset="0"/>
              <a:buChar char="•"/>
            </a:pPr>
            <a:r>
              <a:rPr lang="en-GB" sz="700" i="1" dirty="0">
                <a:solidFill>
                  <a:srgbClr val="0C78BE"/>
                </a:solidFill>
                <a:latin typeface="Karla" pitchFamily="2" charset="0"/>
                <a:ea typeface="Karla" pitchFamily="2" charset="0"/>
              </a:rPr>
              <a:t>Browsing through various options of recycled food products via app platform by </a:t>
            </a:r>
            <a:r>
              <a:rPr lang="en-GB" sz="700" i="1" dirty="0" err="1">
                <a:solidFill>
                  <a:srgbClr val="0C78BE"/>
                </a:solidFill>
                <a:latin typeface="Karla" pitchFamily="2" charset="0"/>
                <a:ea typeface="Karla" pitchFamily="2" charset="0"/>
              </a:rPr>
              <a:t>FoodCycle</a:t>
            </a:r>
            <a:endParaRPr lang="en-GB" sz="700" i="1" dirty="0">
              <a:solidFill>
                <a:srgbClr val="0C78BE"/>
              </a:solidFill>
              <a:latin typeface="Karla" pitchFamily="2" charset="0"/>
              <a:ea typeface="Karla" pitchFamily="2" charset="0"/>
            </a:endParaRPr>
          </a:p>
        </p:txBody>
      </p:sp>
      <p:sp>
        <p:nvSpPr>
          <p:cNvPr id="77" name="Rectangle 76">
            <a:extLst>
              <a:ext uri="{FF2B5EF4-FFF2-40B4-BE49-F238E27FC236}">
                <a16:creationId xmlns:a16="http://schemas.microsoft.com/office/drawing/2014/main" id="{D2275DB0-F17E-D400-6B93-471C32B65669}"/>
              </a:ext>
            </a:extLst>
          </p:cNvPr>
          <p:cNvSpPr/>
          <p:nvPr/>
        </p:nvSpPr>
        <p:spPr>
          <a:xfrm>
            <a:off x="4462741" y="4312990"/>
            <a:ext cx="1679227" cy="980091"/>
          </a:xfrm>
          <a:prstGeom prst="rect">
            <a:avLst/>
          </a:prstGeom>
          <a:solidFill>
            <a:schemeClr val="bg1"/>
          </a:solidFill>
          <a:ln w="12700">
            <a:solidFill>
              <a:srgbClr val="A2C709"/>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t" anchorCtr="0" forceAA="0" compatLnSpc="1">
            <a:prstTxWarp prst="textNoShape">
              <a:avLst/>
            </a:prstTxWarp>
            <a:noAutofit/>
          </a:bodyPr>
          <a:lstStyle/>
          <a:p>
            <a:pPr marL="171450" indent="-171450" algn="ctr">
              <a:buFont typeface="Arial" panose="020B0604020202020204" pitchFamily="34" charset="0"/>
              <a:buChar char="•"/>
            </a:pPr>
            <a:r>
              <a:rPr lang="en-GB" sz="600" i="1" dirty="0">
                <a:solidFill>
                  <a:srgbClr val="0C78BE"/>
                </a:solidFill>
                <a:latin typeface="Karla" pitchFamily="2" charset="0"/>
                <a:ea typeface="Karla" pitchFamily="2" charset="0"/>
              </a:rPr>
              <a:t>At least 1,500 customers registered on the platform by end of 2021 (and profile of consumers: demographic, geographic, behavioural, needs-based, value based)  </a:t>
            </a:r>
          </a:p>
          <a:p>
            <a:pPr marL="171450" indent="-171450" algn="ctr">
              <a:buFont typeface="Arial" panose="020B0604020202020204" pitchFamily="34" charset="0"/>
              <a:buChar char="•"/>
            </a:pPr>
            <a:r>
              <a:rPr lang="en-GB" sz="600" i="1" dirty="0">
                <a:solidFill>
                  <a:srgbClr val="0C78BE"/>
                </a:solidFill>
                <a:latin typeface="Karla" pitchFamily="2" charset="0"/>
                <a:ea typeface="Karla" pitchFamily="2" charset="0"/>
              </a:rPr>
              <a:t>At least 85% of customers registered purchased at least 1 recycled food product by end of 2021</a:t>
            </a:r>
          </a:p>
        </p:txBody>
      </p:sp>
      <p:sp>
        <p:nvSpPr>
          <p:cNvPr id="79" name="Rectangle 78">
            <a:extLst>
              <a:ext uri="{FF2B5EF4-FFF2-40B4-BE49-F238E27FC236}">
                <a16:creationId xmlns:a16="http://schemas.microsoft.com/office/drawing/2014/main" id="{6ED21A5E-5A06-F864-FA3B-9DD5C73D9567}"/>
              </a:ext>
            </a:extLst>
          </p:cNvPr>
          <p:cNvSpPr/>
          <p:nvPr/>
        </p:nvSpPr>
        <p:spPr>
          <a:xfrm>
            <a:off x="6236537" y="4312990"/>
            <a:ext cx="1679227" cy="980091"/>
          </a:xfrm>
          <a:prstGeom prst="rect">
            <a:avLst/>
          </a:prstGeom>
          <a:solidFill>
            <a:schemeClr val="bg1"/>
          </a:solidFill>
          <a:ln w="12700">
            <a:solidFill>
              <a:srgbClr val="A2C709"/>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000" tIns="37148" rIns="74295" bIns="37148" numCol="1" spcCol="0" rtlCol="0" fromWordArt="0" anchor="t" anchorCtr="0" forceAA="0" compatLnSpc="1">
            <a:prstTxWarp prst="textNoShape">
              <a:avLst/>
            </a:prstTxWarp>
            <a:noAutofit/>
          </a:bodyPr>
          <a:lstStyle/>
          <a:p>
            <a:pPr marL="171450" indent="-171450">
              <a:buFont typeface="Arial" panose="020B0604020202020204" pitchFamily="34" charset="0"/>
              <a:buChar char="•"/>
            </a:pPr>
            <a:r>
              <a:rPr lang="en-GB" sz="600" i="1" dirty="0">
                <a:solidFill>
                  <a:srgbClr val="0C78BE"/>
                </a:solidFill>
                <a:latin typeface="Karla" pitchFamily="2" charset="0"/>
                <a:ea typeface="Karla" pitchFamily="2" charset="0"/>
              </a:rPr>
              <a:t>At least 70% of customers who made purchases returned more than once by end of 2021</a:t>
            </a:r>
          </a:p>
          <a:p>
            <a:pPr marL="171450" indent="-171450">
              <a:buFont typeface="Arial" panose="020B0604020202020204" pitchFamily="34" charset="0"/>
              <a:buChar char="•"/>
            </a:pPr>
            <a:r>
              <a:rPr lang="en-GB" sz="600" i="1" dirty="0">
                <a:solidFill>
                  <a:srgbClr val="0C78BE"/>
                </a:solidFill>
                <a:latin typeface="Karla" pitchFamily="2" charset="0"/>
                <a:ea typeface="Karla" pitchFamily="2" charset="0"/>
              </a:rPr>
              <a:t>At least 95% of customers reported high level of satisfaction on quality and affordability of upcycled  food products by end of 2021</a:t>
            </a:r>
          </a:p>
          <a:p>
            <a:pPr marL="171450" indent="-171450">
              <a:buFont typeface="Arial" panose="020B0604020202020204" pitchFamily="34" charset="0"/>
              <a:buChar char="•"/>
            </a:pPr>
            <a:r>
              <a:rPr lang="en-GB" sz="600" i="1" dirty="0">
                <a:solidFill>
                  <a:srgbClr val="0C78BE"/>
                </a:solidFill>
                <a:latin typeface="Karla" pitchFamily="2" charset="0"/>
                <a:ea typeface="Karla" pitchFamily="2" charset="0"/>
              </a:rPr>
              <a:t>At least 85% of customers reported cost saving on household grocery expenses by at least 20% by end of 2021</a:t>
            </a:r>
          </a:p>
        </p:txBody>
      </p:sp>
      <p:sp>
        <p:nvSpPr>
          <p:cNvPr id="80" name="Rectangle 79">
            <a:extLst>
              <a:ext uri="{FF2B5EF4-FFF2-40B4-BE49-F238E27FC236}">
                <a16:creationId xmlns:a16="http://schemas.microsoft.com/office/drawing/2014/main" id="{810B3BAF-D47D-FE86-F089-4939D58C6506}"/>
              </a:ext>
            </a:extLst>
          </p:cNvPr>
          <p:cNvSpPr/>
          <p:nvPr/>
        </p:nvSpPr>
        <p:spPr>
          <a:xfrm>
            <a:off x="7983252" y="4312990"/>
            <a:ext cx="1679227" cy="980091"/>
          </a:xfrm>
          <a:prstGeom prst="rect">
            <a:avLst/>
          </a:prstGeom>
          <a:solidFill>
            <a:schemeClr val="bg1"/>
          </a:solidFill>
          <a:ln w="12700">
            <a:solidFill>
              <a:srgbClr val="A2C709"/>
            </a:solid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t" anchorCtr="0" forceAA="0" compatLnSpc="1">
            <a:prstTxWarp prst="textNoShape">
              <a:avLst/>
            </a:prstTxWarp>
            <a:noAutofit/>
          </a:bodyPr>
          <a:lstStyle/>
          <a:p>
            <a:pPr marL="171450" indent="-171450" algn="ctr">
              <a:buFont typeface="Arial" panose="020B0604020202020204" pitchFamily="34" charset="0"/>
              <a:buChar char="•"/>
            </a:pPr>
            <a:r>
              <a:rPr lang="en-GB" sz="700" i="1" dirty="0">
                <a:solidFill>
                  <a:srgbClr val="0C78BE"/>
                </a:solidFill>
                <a:latin typeface="Karla" pitchFamily="2" charset="0"/>
                <a:ea typeface="Karla" pitchFamily="2" charset="0"/>
              </a:rPr>
              <a:t>Access to affordable and nutritional  food for low-income populations in Dhaka</a:t>
            </a:r>
          </a:p>
        </p:txBody>
      </p:sp>
      <p:sp>
        <p:nvSpPr>
          <p:cNvPr id="85" name="Rectangle: Rounded Corners 62">
            <a:extLst>
              <a:ext uri="{FF2B5EF4-FFF2-40B4-BE49-F238E27FC236}">
                <a16:creationId xmlns:a16="http://schemas.microsoft.com/office/drawing/2014/main" id="{54464640-E157-803A-281C-DE8C32327790}"/>
              </a:ext>
            </a:extLst>
          </p:cNvPr>
          <p:cNvSpPr/>
          <p:nvPr/>
        </p:nvSpPr>
        <p:spPr>
          <a:xfrm>
            <a:off x="1809649" y="5339465"/>
            <a:ext cx="1680666" cy="290083"/>
          </a:xfrm>
          <a:prstGeom prst="roundRect">
            <a:avLst>
              <a:gd name="adj" fmla="val 50000"/>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a:solidFill>
                  <a:srgbClr val="3E3E3C"/>
                </a:solidFill>
                <a:latin typeface="Karla" pitchFamily="2" charset="0"/>
                <a:ea typeface="Karla" pitchFamily="2" charset="0"/>
              </a:rPr>
              <a:t>Assumptions</a:t>
            </a:r>
          </a:p>
          <a:p>
            <a:pPr algn="ctr"/>
            <a:r>
              <a:rPr lang="en-GB" sz="1000">
                <a:solidFill>
                  <a:srgbClr val="3E3E3C"/>
                </a:solidFill>
                <a:latin typeface="Karla" pitchFamily="2" charset="0"/>
                <a:ea typeface="Karla" pitchFamily="2" charset="0"/>
              </a:rPr>
              <a:t>(input – activities)</a:t>
            </a:r>
            <a:endParaRPr lang="en-GB" sz="1000" dirty="0">
              <a:solidFill>
                <a:srgbClr val="3E3E3C"/>
              </a:solidFill>
              <a:latin typeface="Karla" pitchFamily="2" charset="0"/>
              <a:ea typeface="Karla" pitchFamily="2" charset="0"/>
            </a:endParaRPr>
          </a:p>
        </p:txBody>
      </p:sp>
      <p:sp>
        <p:nvSpPr>
          <p:cNvPr id="86" name="Rectangle: Rounded Corners 62">
            <a:extLst>
              <a:ext uri="{FF2B5EF4-FFF2-40B4-BE49-F238E27FC236}">
                <a16:creationId xmlns:a16="http://schemas.microsoft.com/office/drawing/2014/main" id="{E89CE784-EE39-BCF7-BF0A-108109D8867B}"/>
              </a:ext>
            </a:extLst>
          </p:cNvPr>
          <p:cNvSpPr/>
          <p:nvPr/>
        </p:nvSpPr>
        <p:spPr>
          <a:xfrm>
            <a:off x="3573893" y="5339465"/>
            <a:ext cx="1680666" cy="290083"/>
          </a:xfrm>
          <a:prstGeom prst="roundRect">
            <a:avLst>
              <a:gd name="adj" fmla="val 50000"/>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a:solidFill>
                  <a:srgbClr val="3E3E3C"/>
                </a:solidFill>
                <a:latin typeface="Karla" pitchFamily="2" charset="0"/>
                <a:ea typeface="Karla" pitchFamily="2" charset="0"/>
              </a:rPr>
              <a:t>Assumptions</a:t>
            </a:r>
          </a:p>
          <a:p>
            <a:pPr algn="ctr"/>
            <a:r>
              <a:rPr lang="en-GB" sz="1000" dirty="0">
                <a:solidFill>
                  <a:srgbClr val="3E3E3C"/>
                </a:solidFill>
                <a:latin typeface="Karla" pitchFamily="2" charset="0"/>
                <a:ea typeface="Karla" pitchFamily="2" charset="0"/>
              </a:rPr>
              <a:t>(activities-output)</a:t>
            </a:r>
          </a:p>
        </p:txBody>
      </p:sp>
      <p:sp>
        <p:nvSpPr>
          <p:cNvPr id="87" name="Rectangle: Rounded Corners 62">
            <a:extLst>
              <a:ext uri="{FF2B5EF4-FFF2-40B4-BE49-F238E27FC236}">
                <a16:creationId xmlns:a16="http://schemas.microsoft.com/office/drawing/2014/main" id="{3856044B-F240-9EC7-D4A5-BC21EABB35FE}"/>
              </a:ext>
            </a:extLst>
          </p:cNvPr>
          <p:cNvSpPr/>
          <p:nvPr/>
        </p:nvSpPr>
        <p:spPr>
          <a:xfrm>
            <a:off x="5346930" y="5339465"/>
            <a:ext cx="1680666" cy="290083"/>
          </a:xfrm>
          <a:prstGeom prst="roundRect">
            <a:avLst>
              <a:gd name="adj" fmla="val 50000"/>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a:solidFill>
                  <a:srgbClr val="3E3E3C"/>
                </a:solidFill>
                <a:latin typeface="Karla" pitchFamily="2" charset="0"/>
                <a:ea typeface="Karla" pitchFamily="2" charset="0"/>
              </a:rPr>
              <a:t>Assumptions</a:t>
            </a:r>
          </a:p>
          <a:p>
            <a:pPr algn="ctr"/>
            <a:r>
              <a:rPr lang="en-GB" sz="1000">
                <a:solidFill>
                  <a:srgbClr val="3E3E3C"/>
                </a:solidFill>
                <a:latin typeface="Karla" pitchFamily="2" charset="0"/>
                <a:ea typeface="Karla" pitchFamily="2" charset="0"/>
              </a:rPr>
              <a:t>(output-outcome)</a:t>
            </a:r>
            <a:endParaRPr lang="en-GB" sz="1000" dirty="0">
              <a:solidFill>
                <a:srgbClr val="3E3E3C"/>
              </a:solidFill>
              <a:latin typeface="Karla" pitchFamily="2" charset="0"/>
              <a:ea typeface="Karla" pitchFamily="2" charset="0"/>
            </a:endParaRPr>
          </a:p>
        </p:txBody>
      </p:sp>
      <p:sp>
        <p:nvSpPr>
          <p:cNvPr id="88" name="Rectangle: Rounded Corners 62">
            <a:extLst>
              <a:ext uri="{FF2B5EF4-FFF2-40B4-BE49-F238E27FC236}">
                <a16:creationId xmlns:a16="http://schemas.microsoft.com/office/drawing/2014/main" id="{C6D1A2A1-C06A-D316-1669-3B5B9287128D}"/>
              </a:ext>
            </a:extLst>
          </p:cNvPr>
          <p:cNvSpPr/>
          <p:nvPr/>
        </p:nvSpPr>
        <p:spPr>
          <a:xfrm>
            <a:off x="7111172" y="5339465"/>
            <a:ext cx="1680666" cy="290083"/>
          </a:xfrm>
          <a:prstGeom prst="roundRect">
            <a:avLst>
              <a:gd name="adj" fmla="val 50000"/>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a:solidFill>
                  <a:srgbClr val="3E3E3C"/>
                </a:solidFill>
                <a:latin typeface="Karla" pitchFamily="2" charset="0"/>
                <a:ea typeface="Karla" pitchFamily="2" charset="0"/>
              </a:rPr>
              <a:t>Assumptions</a:t>
            </a:r>
          </a:p>
          <a:p>
            <a:pPr algn="ctr"/>
            <a:r>
              <a:rPr lang="en-GB" sz="1000">
                <a:solidFill>
                  <a:srgbClr val="3E3E3C"/>
                </a:solidFill>
                <a:latin typeface="Karla" pitchFamily="2" charset="0"/>
                <a:ea typeface="Karla" pitchFamily="2" charset="0"/>
              </a:rPr>
              <a:t>(outcome-impact)</a:t>
            </a:r>
            <a:endParaRPr lang="en-GB" sz="1000" dirty="0">
              <a:solidFill>
                <a:srgbClr val="3E3E3C"/>
              </a:solidFill>
              <a:latin typeface="Karla" pitchFamily="2" charset="0"/>
              <a:ea typeface="Karla" pitchFamily="2" charset="0"/>
            </a:endParaRPr>
          </a:p>
        </p:txBody>
      </p:sp>
      <p:sp>
        <p:nvSpPr>
          <p:cNvPr id="65" name="Rectangle 64">
            <a:extLst>
              <a:ext uri="{FF2B5EF4-FFF2-40B4-BE49-F238E27FC236}">
                <a16:creationId xmlns:a16="http://schemas.microsoft.com/office/drawing/2014/main" id="{60005A0C-CCC9-F8EA-100C-DF4C01DDDD04}"/>
              </a:ext>
            </a:extLst>
          </p:cNvPr>
          <p:cNvSpPr/>
          <p:nvPr/>
        </p:nvSpPr>
        <p:spPr>
          <a:xfrm rot="16200000">
            <a:off x="-483212" y="4921887"/>
            <a:ext cx="2342450" cy="386782"/>
          </a:xfrm>
          <a:prstGeom prst="rect">
            <a:avLst/>
          </a:prstGeom>
          <a:solidFill>
            <a:srgbClr val="C00000"/>
          </a:solidFill>
          <a:ln w="38100">
            <a:no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r>
              <a:rPr lang="en-GB" sz="800" i="1" dirty="0">
                <a:solidFill>
                  <a:schemeClr val="bg1"/>
                </a:solidFill>
                <a:latin typeface="Karla" pitchFamily="2" charset="0"/>
                <a:ea typeface="Karla" pitchFamily="2" charset="0"/>
              </a:rPr>
              <a:t>Key Value Driver 4: Quality and affordability of food products</a:t>
            </a:r>
          </a:p>
        </p:txBody>
      </p:sp>
      <p:cxnSp>
        <p:nvCxnSpPr>
          <p:cNvPr id="89" name="Straight Connector 88">
            <a:extLst>
              <a:ext uri="{FF2B5EF4-FFF2-40B4-BE49-F238E27FC236}">
                <a16:creationId xmlns:a16="http://schemas.microsoft.com/office/drawing/2014/main" id="{8BC18859-334C-C579-5F24-9586F64760A3}"/>
              </a:ext>
            </a:extLst>
          </p:cNvPr>
          <p:cNvCxnSpPr>
            <a:cxnSpLocks/>
          </p:cNvCxnSpPr>
          <p:nvPr/>
        </p:nvCxnSpPr>
        <p:spPr>
          <a:xfrm>
            <a:off x="317761" y="3809770"/>
            <a:ext cx="9569457" cy="10591"/>
          </a:xfrm>
          <a:prstGeom prst="line">
            <a:avLst/>
          </a:prstGeom>
          <a:ln w="22225">
            <a:solidFill>
              <a:srgbClr val="B3B2B2"/>
            </a:solidFill>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70426409"/>
      </p:ext>
    </p:extLst>
  </p:cSld>
  <p:clrMapOvr>
    <a:masterClrMapping/>
  </p:clrMapOvr>
</p:sld>
</file>

<file path=ppt/theme/theme1.xml><?xml version="1.0" encoding="utf-8"?>
<a:theme xmlns:a="http://schemas.openxmlformats.org/drawingml/2006/main" name="Office Theme">
  <a:themeElements>
    <a:clrScheme name="696969">
      <a:dk1>
        <a:srgbClr val="696969"/>
      </a:dk1>
      <a:lt1>
        <a:srgbClr val="FFFFFF"/>
      </a:lt1>
      <a:dk2>
        <a:srgbClr val="3E3E3C"/>
      </a:dk2>
      <a:lt2>
        <a:srgbClr val="E7E6E6"/>
      </a:lt2>
      <a:accent1>
        <a:srgbClr val="F1222C"/>
      </a:accent1>
      <a:accent2>
        <a:srgbClr val="A1C515"/>
      </a:accent2>
      <a:accent3>
        <a:srgbClr val="B3B2B2"/>
      </a:accent3>
      <a:accent4>
        <a:srgbClr val="AF1616"/>
      </a:accent4>
      <a:accent5>
        <a:srgbClr val="77923C"/>
      </a:accent5>
      <a:accent6>
        <a:srgbClr val="9FC315"/>
      </a:accent6>
      <a:hlink>
        <a:srgbClr val="F1222C"/>
      </a:hlink>
      <a:folHlink>
        <a:srgbClr val="9FC315"/>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D6D7534282F8840AA0F07941C893F8B" ma:contentTypeVersion="18" ma:contentTypeDescription="Create a new document." ma:contentTypeScope="" ma:versionID="4dddea024c4d1029ad0a2828edaf30f1">
  <xsd:schema xmlns:xsd="http://www.w3.org/2001/XMLSchema" xmlns:xs="http://www.w3.org/2001/XMLSchema" xmlns:p="http://schemas.microsoft.com/office/2006/metadata/properties" xmlns:ns2="7f998f6b-5e99-42e5-b411-2ca1c8300cff" xmlns:ns3="a93f6e02-88b2-42bd-8d10-f6b20cf73eca" targetNamespace="http://schemas.microsoft.com/office/2006/metadata/properties" ma:root="true" ma:fieldsID="64140b14f1983b54e9154ce34e5dfe10" ns2:_="" ns3:_="">
    <xsd:import namespace="7f998f6b-5e99-42e5-b411-2ca1c8300cff"/>
    <xsd:import namespace="a93f6e02-88b2-42bd-8d10-f6b20cf73eca"/>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LengthInSeconds" minOccurs="0"/>
                <xsd:element ref="ns2:MediaServiceAutoKeyPoints" minOccurs="0"/>
                <xsd:element ref="ns2:MediaServiceKeyPoints" minOccurs="0"/>
                <xsd:element ref="ns2:MediaServiceGenerationTime" minOccurs="0"/>
                <xsd:element ref="ns2:MediaServiceEventHashCode" minOccurs="0"/>
                <xsd:element ref="ns2:MediaServiceOCR" minOccurs="0"/>
                <xsd:element ref="ns2:MediaServiceLocation" minOccurs="0"/>
                <xsd:element ref="ns2:lcf76f155ced4ddcb4097134ff3c332f" minOccurs="0"/>
                <xsd:element ref="ns3:TaxCatchAll"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f998f6b-5e99-42e5-b411-2ca1c8300cf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9ef53986-a9c2-40a6-b177-dd826e80249a"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93f6e02-88b2-42bd-8d10-f6b20cf73eca" elementFormDefault="qualified">
    <xsd:import namespace="http://schemas.microsoft.com/office/2006/documentManagement/types"/>
    <xsd:import namespace="http://schemas.microsoft.com/office/infopath/2007/PartnerControls"/>
    <xsd:element name="TaxCatchAll" ma:index="21" nillable="true" ma:displayName="Taxonomy Catch All Column" ma:hidden="true" ma:list="{83865dbc-65ba-4ee2-8446-48a240764dbc}" ma:internalName="TaxCatchAll" ma:showField="CatchAllData" ma:web="a93f6e02-88b2-42bd-8d10-f6b20cf73eca">
      <xsd:complexType>
        <xsd:complexContent>
          <xsd:extension base="dms:MultiChoiceLookup">
            <xsd:sequence>
              <xsd:element name="Value" type="dms:Lookup" maxOccurs="unbounded" minOccurs="0" nillable="true"/>
            </xsd:sequence>
          </xsd:extension>
        </xsd:complexContent>
      </xsd:complexType>
    </xsd:element>
    <xsd:element name="SharedWithUsers" ma:index="2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a93f6e02-88b2-42bd-8d10-f6b20cf73eca" xsi:nil="true"/>
    <lcf76f155ced4ddcb4097134ff3c332f xmlns="7f998f6b-5e99-42e5-b411-2ca1c8300cff">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984C300B-919C-4BD2-B164-246B2012FDE2}"/>
</file>

<file path=customXml/itemProps2.xml><?xml version="1.0" encoding="utf-8"?>
<ds:datastoreItem xmlns:ds="http://schemas.openxmlformats.org/officeDocument/2006/customXml" ds:itemID="{F583D42A-39BD-4F0D-8742-54586FE8AF03}">
  <ds:schemaRefs>
    <ds:schemaRef ds:uri="http://schemas.microsoft.com/sharepoint/v3/contenttype/forms"/>
  </ds:schemaRefs>
</ds:datastoreItem>
</file>

<file path=customXml/itemProps3.xml><?xml version="1.0" encoding="utf-8"?>
<ds:datastoreItem xmlns:ds="http://schemas.openxmlformats.org/officeDocument/2006/customXml" ds:itemID="{12A8D85A-A756-4725-BAF0-F2A7306F765A}">
  <ds:schemaRefs>
    <ds:schemaRef ds:uri="http://schemas.microsoft.com/office/2006/metadata/properties"/>
    <ds:schemaRef ds:uri="http://schemas.microsoft.com/office/infopath/2007/PartnerControls"/>
    <ds:schemaRef ds:uri="a93f6e02-88b2-42bd-8d10-f6b20cf73eca"/>
    <ds:schemaRef ds:uri="7f998f6b-5e99-42e5-b411-2ca1c8300cff"/>
  </ds:schemaRefs>
</ds:datastoreItem>
</file>

<file path=docProps/app.xml><?xml version="1.0" encoding="utf-8"?>
<Properties xmlns="http://schemas.openxmlformats.org/officeDocument/2006/extended-properties" xmlns:vt="http://schemas.openxmlformats.org/officeDocument/2006/docPropsVTypes">
  <Template>Office Theme</Template>
  <TotalTime>3502</TotalTime>
  <Words>1605</Words>
  <Application>Microsoft Macintosh PowerPoint</Application>
  <PresentationFormat>A4 Paper (210x297 mm)</PresentationFormat>
  <Paragraphs>226</Paragraphs>
  <Slides>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Calibri Light</vt:lpstr>
      <vt:lpstr>Arial</vt:lpstr>
      <vt:lpstr>Calibri</vt:lpstr>
      <vt:lpstr>Karla</vt:lpstr>
      <vt:lpstr>Open Sans Condensed Light</vt:lpstr>
      <vt:lpstr>Courier New</vt: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Melanie Siow</dc:creator>
  <cp:lastModifiedBy>Daniela Bolivar</cp:lastModifiedBy>
  <cp:revision>348</cp:revision>
  <cp:lastPrinted>2021-01-13T15:32:16Z</cp:lastPrinted>
  <dcterms:created xsi:type="dcterms:W3CDTF">2020-05-26T09:09:41Z</dcterms:created>
  <dcterms:modified xsi:type="dcterms:W3CDTF">2024-01-05T19:15:27Z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0x010100FD6D7534282F8840AA0F07941C893F8B</vt:lpwstr>
  </property>
  <property fmtid="{D5CDD505-2E9C-101B-9397-08002B2CF9AE}" pid="3" name="Order">
    <vt:r8>11500</vt:r8>
  </property>
  <property fmtid="{D5CDD505-2E9C-101B-9397-08002B2CF9AE}" pid="4" name="MediaServiceImageTags">
    <vt:lpwstr/>
  </property>
</Properties>
</file>