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016" r:id="rId5"/>
    <p:sldId id="2029" r:id="rId6"/>
  </p:sldIdLst>
  <p:sldSz cx="9906000" cy="6858000" type="A4"/>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C709"/>
    <a:srgbClr val="3E3E3C"/>
    <a:srgbClr val="F1222D"/>
    <a:srgbClr val="0C78BE"/>
    <a:srgbClr val="696868"/>
    <a:srgbClr val="B3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80" autoAdjust="0"/>
    <p:restoredTop sz="95781"/>
  </p:normalViewPr>
  <p:slideViewPr>
    <p:cSldViewPr snapToGrid="0">
      <p:cViewPr varScale="1">
        <p:scale>
          <a:sx n="111" d="100"/>
          <a:sy n="111" d="100"/>
        </p:scale>
        <p:origin x="11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BO"/>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4046B6A0-57BD-D446-BFBF-FDBBBC772B48}" type="datetimeFigureOut">
              <a:rPr lang="en-BO" smtClean="0"/>
              <a:t>08/28/2024</a:t>
            </a:fld>
            <a:endParaRPr lang="en-BO"/>
          </a:p>
        </p:txBody>
      </p:sp>
      <p:sp>
        <p:nvSpPr>
          <p:cNvPr id="4" name="Slide Image Placeholder 3"/>
          <p:cNvSpPr>
            <a:spLocks noGrp="1" noRot="1" noChangeAspect="1"/>
          </p:cNvSpPr>
          <p:nvPr>
            <p:ph type="sldImg" idx="2"/>
          </p:nvPr>
        </p:nvSpPr>
        <p:spPr>
          <a:xfrm>
            <a:off x="2940050" y="876300"/>
            <a:ext cx="3416300" cy="2365375"/>
          </a:xfrm>
          <a:prstGeom prst="rect">
            <a:avLst/>
          </a:prstGeom>
          <a:noFill/>
          <a:ln w="12700">
            <a:solidFill>
              <a:prstClr val="black"/>
            </a:solidFill>
          </a:ln>
        </p:spPr>
        <p:txBody>
          <a:bodyPr vert="horz" lIns="91440" tIns="45720" rIns="91440" bIns="45720" rtlCol="0" anchor="ctr"/>
          <a:lstStyle/>
          <a:p>
            <a:endParaRPr lang="en-BO"/>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O"/>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BO"/>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D62686-5BFB-3241-B657-B475E4660E98}" type="slidenum">
              <a:rPr lang="en-BO" smtClean="0"/>
              <a:t>‹#›</a:t>
            </a:fld>
            <a:endParaRPr lang="en-BO"/>
          </a:p>
        </p:txBody>
      </p:sp>
    </p:spTree>
    <p:extLst>
      <p:ext uri="{BB962C8B-B14F-4D97-AF65-F5344CB8AC3E}">
        <p14:creationId xmlns:p14="http://schemas.microsoft.com/office/powerpoint/2010/main" val="397308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 talking points: </a:t>
            </a:r>
          </a:p>
          <a:p>
            <a:pPr marL="171450" indent="-171450">
              <a:buFontTx/>
              <a:buChar char="-"/>
            </a:pPr>
            <a:r>
              <a:rPr lang="en-US" dirty="0"/>
              <a:t>So, once you have identified which are the most essential indicators to be included in your </a:t>
            </a:r>
            <a:r>
              <a:rPr lang="en-US" dirty="0" err="1"/>
              <a:t>ToC</a:t>
            </a:r>
            <a:r>
              <a:rPr lang="en-US" dirty="0"/>
              <a:t>, you have to transform these indicators into good quality indicator statements</a:t>
            </a:r>
          </a:p>
          <a:p>
            <a:pPr marL="171450" indent="-171450">
              <a:buFontTx/>
              <a:buChar char="-"/>
            </a:pPr>
            <a:r>
              <a:rPr lang="en-US" dirty="0"/>
              <a:t>A good way to this – developing indicator statements – is through the SMART principles</a:t>
            </a:r>
          </a:p>
          <a:p>
            <a:pPr marL="171450" indent="-171450">
              <a:buFontTx/>
              <a:buChar char="-"/>
            </a:pPr>
            <a:r>
              <a:rPr lang="en-US" dirty="0"/>
              <a:t>I’m sure you’ve heard of SMART – it is commonly used to develop an impact objective or goal, but it is also a reliable framework to use when developing quality indicator statements. </a:t>
            </a:r>
          </a:p>
          <a:p>
            <a:pPr marL="171450" indent="-171450">
              <a:buFontTx/>
              <a:buChar char="-"/>
            </a:pPr>
            <a:r>
              <a:rPr lang="en-US" dirty="0"/>
              <a:t>So, this is an overview of what SMART means, and for an indicator statement to be qualified as “good quality”, it has to be all five criteria, which are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SPECIFIC: </a:t>
            </a:r>
            <a:r>
              <a:rPr lang="en-GB" sz="1200" dirty="0"/>
              <a:t>The indicator is clear on what is exactly being measured, and clearly defined or sufficiently described without ambiguities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MEASURABLE: </a:t>
            </a:r>
            <a:r>
              <a:rPr lang="en-GB" sz="1200" dirty="0">
                <a:solidFill>
                  <a:srgbClr val="A2C709"/>
                </a:solidFill>
                <a:latin typeface="Calibri" panose="020F0502020204030204" pitchFamily="34" charset="0"/>
                <a:cs typeface="Times New Roman" panose="02020603050405020304" pitchFamily="18" charset="0"/>
              </a:rPr>
              <a:t>The indicator has the capacity to be counted, observed, analysed, or tested, so that progress or results can be determined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ATTAINABLE: </a:t>
            </a:r>
            <a:r>
              <a:rPr lang="en-GB" sz="1200" dirty="0">
                <a:solidFill>
                  <a:srgbClr val="A2C709"/>
                </a:solidFill>
                <a:latin typeface="Calibri" panose="020F0502020204030204" pitchFamily="34" charset="0"/>
                <a:cs typeface="Times New Roman" panose="02020603050405020304" pitchFamily="18" charset="0"/>
              </a:rPr>
              <a:t>The indicator accurately specifies the amount of what is to be measured and the target amount attached to the indicator should be realistic and achievable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RELEVANCE: </a:t>
            </a:r>
            <a:r>
              <a:rPr lang="en-GB" sz="1200" dirty="0">
                <a:solidFill>
                  <a:srgbClr val="A2C709"/>
                </a:solidFill>
                <a:latin typeface="Calibri" panose="020F0502020204030204" pitchFamily="34" charset="0"/>
                <a:cs typeface="Times New Roman" panose="02020603050405020304" pitchFamily="18" charset="0"/>
              </a:rPr>
              <a:t>The indicator must have a relationship between what it measures and the Theories of Change, whether at the input, activities, output, outcome or impact level</a:t>
            </a:r>
          </a:p>
          <a:p>
            <a:r>
              <a:rPr lang="en-GB" dirty="0"/>
              <a:t>- TIME-BOUND / TIMELY: </a:t>
            </a:r>
            <a:r>
              <a:rPr lang="en-GB" sz="1200" dirty="0">
                <a:solidFill>
                  <a:srgbClr val="A2C709"/>
                </a:solidFill>
                <a:latin typeface="Calibri" panose="020F0502020204030204" pitchFamily="34" charset="0"/>
                <a:cs typeface="Times New Roman" panose="02020603050405020304" pitchFamily="18" charset="0"/>
              </a:rPr>
              <a:t>The indicator must be time-bound so that it is clear when it should be collected, and timely in terms of time spent in data collection (also relates to the resources that are available to measure it in a cost-effective manner</a:t>
            </a:r>
            <a:endParaRPr lang="en-GB" dirty="0"/>
          </a:p>
        </p:txBody>
      </p:sp>
      <p:sp>
        <p:nvSpPr>
          <p:cNvPr id="4" name="Slide Number Placeholder 3"/>
          <p:cNvSpPr>
            <a:spLocks noGrp="1"/>
          </p:cNvSpPr>
          <p:nvPr>
            <p:ph type="sldNum" sz="quarter" idx="10"/>
          </p:nvPr>
        </p:nvSpPr>
        <p:spPr/>
        <p:txBody>
          <a:bodyPr/>
          <a:lstStyle/>
          <a:p>
            <a:fld id="{CA2D9D4F-15D0-4F27-A381-3AD311CBB3EA}" type="slidenum">
              <a:rPr lang="en-GB" smtClean="0"/>
              <a:pPr/>
              <a:t>1</a:t>
            </a:fld>
            <a:endParaRPr lang="en-GB"/>
          </a:p>
        </p:txBody>
      </p:sp>
    </p:spTree>
    <p:extLst>
      <p:ext uri="{BB962C8B-B14F-4D97-AF65-F5344CB8AC3E}">
        <p14:creationId xmlns:p14="http://schemas.microsoft.com/office/powerpoint/2010/main" val="2865395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Training exercise: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bg2">
                    <a:lumMod val="50000"/>
                  </a:schemeClr>
                </a:solidFill>
                <a:latin typeface="Calibri" panose="020F0502020204030204" pitchFamily="34" charset="0"/>
                <a:cs typeface="Times New Roman" panose="02020603050405020304" pitchFamily="18" charset="0"/>
              </a:rPr>
              <a:t>Group A, please type in the chatroom, whether this is SMART, or not; and if not, why? What would be the replacement?</a:t>
            </a:r>
            <a:endParaRPr lang="en-SG" sz="1200" dirty="0">
              <a:solidFill>
                <a:schemeClr val="bg2">
                  <a:lumMod val="50000"/>
                </a:schemeClr>
              </a:solidFill>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a:t>
            </a:r>
          </a:p>
          <a:p>
            <a:r>
              <a:rPr lang="en-US" dirty="0"/>
              <a:t>- FYI (for x /): this is a good example to show them that whether it is attainable is strongly tied to their business activities. If certain activities are missing, then the target may never be achieved</a:t>
            </a:r>
          </a:p>
          <a:p>
            <a:r>
              <a:rPr lang="en-US" dirty="0"/>
              <a:t>- FYI (for x time-bound): can show them also that when certain measurement could be expensive, such as measuring air quality, they can explore using indirect indicators, e.g. doctors consultation visit as a signal for health improvement (an indirect measure of improved air quality at home)</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CA2D9D4F-15D0-4F27-A381-3AD311CBB3EA}" type="slidenum">
              <a:rPr lang="en-GB" smtClean="0"/>
              <a:pPr/>
              <a:t>2</a:t>
            </a:fld>
            <a:endParaRPr lang="en-GB"/>
          </a:p>
        </p:txBody>
      </p:sp>
    </p:spTree>
    <p:extLst>
      <p:ext uri="{BB962C8B-B14F-4D97-AF65-F5344CB8AC3E}">
        <p14:creationId xmlns:p14="http://schemas.microsoft.com/office/powerpoint/2010/main" val="2224940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28/08/2024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pic>
        <p:nvPicPr>
          <p:cNvPr id="7" name="Picture 6">
            <a:extLst>
              <a:ext uri="{FF2B5EF4-FFF2-40B4-BE49-F238E27FC236}">
                <a16:creationId xmlns:a16="http://schemas.microsoft.com/office/drawing/2014/main" id="{FD8A0B94-8A02-673F-2B6D-1856F7F3AA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428838"/>
            <a:ext cx="9906000" cy="429162"/>
          </a:xfrm>
          <a:prstGeom prst="rect">
            <a:avLst/>
          </a:prstGeom>
        </p:spPr>
      </p:pic>
    </p:spTree>
    <p:extLst>
      <p:ext uri="{BB962C8B-B14F-4D97-AF65-F5344CB8AC3E}">
        <p14:creationId xmlns:p14="http://schemas.microsoft.com/office/powerpoint/2010/main" val="227167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28/08/2024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37880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28/08/2024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977517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eneral Textbox">
    <p:bg>
      <p:bgPr>
        <a:solidFill>
          <a:schemeClr val="bg1"/>
        </a:solidFill>
        <a:effectLst/>
      </p:bgPr>
    </p:bg>
    <p:spTree>
      <p:nvGrpSpPr>
        <p:cNvPr id="1" name=""/>
        <p:cNvGrpSpPr/>
        <p:nvPr/>
      </p:nvGrpSpPr>
      <p:grpSpPr>
        <a:xfrm>
          <a:off x="0" y="0"/>
          <a:ext cx="0" cy="0"/>
          <a:chOff x="0" y="0"/>
          <a:chExt cx="0" cy="0"/>
        </a:xfrm>
      </p:grpSpPr>
      <p:sp>
        <p:nvSpPr>
          <p:cNvPr id="4" name="Textplatzhalter 6"/>
          <p:cNvSpPr>
            <a:spLocks noGrp="1"/>
          </p:cNvSpPr>
          <p:nvPr>
            <p:ph type="body" sz="quarter" idx="14" hasCustomPrompt="1"/>
          </p:nvPr>
        </p:nvSpPr>
        <p:spPr>
          <a:xfrm>
            <a:off x="734602" y="1571948"/>
            <a:ext cx="8415188" cy="3873357"/>
          </a:xfrm>
          <a:prstGeom prst="rect">
            <a:avLst/>
          </a:prstGeom>
        </p:spPr>
        <p:txBody>
          <a:bodyPr>
            <a:normAutofit/>
          </a:bodyPr>
          <a:lstStyle>
            <a:lvl1pPr marL="0" marR="0" indent="0" algn="just" defTabSz="457200" rtl="0" eaLnBrk="1" fontAlgn="auto" latinLnBrk="0" hangingPunct="1">
              <a:lnSpc>
                <a:spcPts val="2000"/>
              </a:lnSpc>
              <a:spcBef>
                <a:spcPts val="0"/>
              </a:spcBef>
              <a:spcAft>
                <a:spcPts val="0"/>
              </a:spcAft>
              <a:buClrTx/>
              <a:buSzTx/>
              <a:buFont typeface="Courier New" panose="02070309020205020404" pitchFamily="49" charset="0"/>
              <a:buNone/>
              <a:tabLst/>
              <a:defRPr sz="1400" b="0" baseline="0">
                <a:solidFill>
                  <a:srgbClr val="505050"/>
                </a:solidFill>
                <a:latin typeface="Karla" pitchFamily="2" charset="0"/>
                <a:ea typeface="Karla" pitchFamily="2" charset="0"/>
                <a:cs typeface="Karla" pitchFamily="2" charset="0"/>
              </a:defRPr>
            </a:lvl1pPr>
          </a:lstStyle>
          <a:p>
            <a:pPr lvl="0"/>
            <a:r>
              <a:rPr lang="de-DE" dirty="0"/>
              <a:t>Text durch Klicken bearbeiten</a:t>
            </a:r>
          </a:p>
          <a:p>
            <a:pPr lvl="0"/>
            <a:endParaRPr lang="de-DE" dirty="0"/>
          </a:p>
          <a:p>
            <a:pPr marL="0" marR="0" lvl="0" indent="0" algn="l" defTabSz="457200" rtl="0" eaLnBrk="1" fontAlgn="auto" latinLnBrk="0" hangingPunct="1">
              <a:lnSpc>
                <a:spcPct val="100000"/>
              </a:lnSpc>
              <a:spcBef>
                <a:spcPct val="20000"/>
              </a:spcBef>
              <a:spcAft>
                <a:spcPts val="0"/>
              </a:spcAft>
              <a:buClrTx/>
              <a:buSzTx/>
              <a:tabLst/>
              <a:defRPr/>
            </a:pPr>
            <a:endParaRPr lang="de-DE" dirty="0"/>
          </a:p>
          <a:p>
            <a:pPr lvl="0"/>
            <a:endParaRPr lang="de-DE" dirty="0"/>
          </a:p>
          <a:p>
            <a:pPr lvl="0"/>
            <a:endParaRPr lang="de-DE" dirty="0"/>
          </a:p>
          <a:p>
            <a:pPr lvl="0"/>
            <a:endParaRPr lang="de-DE" dirty="0"/>
          </a:p>
          <a:p>
            <a:pPr marL="342900" marR="0" lvl="0" indent="-342900" algn="l" defTabSz="457200" rtl="0" eaLnBrk="1" fontAlgn="auto" latinLnBrk="0" hangingPunct="1">
              <a:lnSpc>
                <a:spcPts val="1200"/>
              </a:lnSpc>
              <a:spcBef>
                <a:spcPct val="20000"/>
              </a:spcBef>
              <a:spcAft>
                <a:spcPts val="0"/>
              </a:spcAft>
              <a:buClrTx/>
              <a:buSzTx/>
              <a:buFont typeface="Arial"/>
              <a:buChar char="•"/>
              <a:tabLst/>
              <a:defRPr/>
            </a:pPr>
            <a:endParaRPr lang="de-DE" dirty="0"/>
          </a:p>
          <a:p>
            <a:pPr lvl="0"/>
            <a:endParaRPr lang="de-DE" dirty="0"/>
          </a:p>
        </p:txBody>
      </p:sp>
    </p:spTree>
    <p:extLst>
      <p:ext uri="{BB962C8B-B14F-4D97-AF65-F5344CB8AC3E}">
        <p14:creationId xmlns:p14="http://schemas.microsoft.com/office/powerpoint/2010/main" val="403762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8" name="Textplatzhalter 6"/>
          <p:cNvSpPr>
            <a:spLocks noGrp="1"/>
          </p:cNvSpPr>
          <p:nvPr>
            <p:ph type="body" sz="quarter" idx="13" hasCustomPrompt="1"/>
          </p:nvPr>
        </p:nvSpPr>
        <p:spPr>
          <a:xfrm>
            <a:off x="732747" y="1726060"/>
            <a:ext cx="2572964" cy="3585681"/>
          </a:xfrm>
          <a:prstGeom prst="rect">
            <a:avLst/>
          </a:prstGeom>
        </p:spPr>
        <p:txBody>
          <a:bodyPr>
            <a:normAutofit/>
          </a:bodyPr>
          <a:lstStyle>
            <a:lvl1pPr marL="0" marR="0" indent="0" algn="l" defTabSz="457200" rtl="0" eaLnBrk="1" fontAlgn="auto" latinLnBrk="0" hangingPunct="1">
              <a:lnSpc>
                <a:spcPct val="100000"/>
              </a:lnSpc>
              <a:spcBef>
                <a:spcPts val="0"/>
              </a:spcBef>
              <a:spcAft>
                <a:spcPts val="0"/>
              </a:spcAft>
              <a:buClrTx/>
              <a:buSzTx/>
              <a:buFont typeface="Courier New" panose="02070309020205020404" pitchFamily="49" charset="0"/>
              <a:buNone/>
              <a:tabLst/>
              <a:defRPr sz="1600" b="0" baseline="0">
                <a:solidFill>
                  <a:srgbClr val="A1C515"/>
                </a:solidFill>
                <a:latin typeface="Karla" pitchFamily="2" charset="0"/>
                <a:ea typeface="Karla" pitchFamily="2" charset="0"/>
                <a:cs typeface="Karla" pitchFamily="2" charset="0"/>
              </a:defRPr>
            </a:lvl1pPr>
          </a:lstStyle>
          <a:p>
            <a:pPr lvl="0"/>
            <a:r>
              <a:rPr lang="de-DE" dirty="0"/>
              <a:t>TEXT DURCH KLICKEN BEARBEITEN</a:t>
            </a:r>
          </a:p>
          <a:p>
            <a:pPr lvl="0"/>
            <a:r>
              <a:rPr lang="de-DE" dirty="0"/>
              <a:t>[KOMMENTARE, ZITATE, SCHLAGWORTE, …]</a:t>
            </a:r>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marL="342900" marR="0" lvl="0" indent="-342900" algn="l" defTabSz="457200" rtl="0" eaLnBrk="1" fontAlgn="auto" latinLnBrk="0" hangingPunct="1">
              <a:lnSpc>
                <a:spcPts val="1200"/>
              </a:lnSpc>
              <a:spcBef>
                <a:spcPct val="20000"/>
              </a:spcBef>
              <a:spcAft>
                <a:spcPts val="0"/>
              </a:spcAft>
              <a:buClrTx/>
              <a:buSzTx/>
              <a:buFont typeface="Arial"/>
              <a:buChar char="•"/>
              <a:tabLst/>
              <a:defRPr/>
            </a:pPr>
            <a:endParaRPr lang="de-DE" dirty="0"/>
          </a:p>
        </p:txBody>
      </p:sp>
      <p:sp>
        <p:nvSpPr>
          <p:cNvPr id="5" name="Titel 1"/>
          <p:cNvSpPr>
            <a:spLocks noGrp="1"/>
          </p:cNvSpPr>
          <p:nvPr>
            <p:ph type="ctrTitle" hasCustomPrompt="1"/>
          </p:nvPr>
        </p:nvSpPr>
        <p:spPr>
          <a:xfrm>
            <a:off x="1322024" y="0"/>
            <a:ext cx="7590320" cy="974690"/>
          </a:xfrm>
          <a:prstGeom prst="rect">
            <a:avLst/>
          </a:prstGeom>
        </p:spPr>
        <p:txBody>
          <a:bodyPr anchor="ctr" anchorCtr="0">
            <a:noAutofit/>
          </a:bodyPr>
          <a:lstStyle>
            <a:lvl1pPr algn="l">
              <a:defRPr sz="2800" b="0" baseline="0">
                <a:solidFill>
                  <a:srgbClr val="B3B2B2"/>
                </a:solidFill>
                <a:latin typeface="Karla" pitchFamily="2" charset="0"/>
                <a:ea typeface="Karla" pitchFamily="2" charset="0"/>
                <a:cs typeface="Karla" pitchFamily="2" charset="0"/>
              </a:defRPr>
            </a:lvl1pPr>
          </a:lstStyle>
          <a:p>
            <a:r>
              <a:rPr lang="de-DE" dirty="0"/>
              <a:t>Das Thema der Folie</a:t>
            </a:r>
          </a:p>
        </p:txBody>
      </p:sp>
      <p:sp>
        <p:nvSpPr>
          <p:cNvPr id="4" name="Textplatzhalter 6"/>
          <p:cNvSpPr>
            <a:spLocks noGrp="1"/>
          </p:cNvSpPr>
          <p:nvPr>
            <p:ph type="body" sz="quarter" idx="14" hasCustomPrompt="1"/>
          </p:nvPr>
        </p:nvSpPr>
        <p:spPr>
          <a:xfrm>
            <a:off x="3572838" y="1726060"/>
            <a:ext cx="5576952" cy="3585681"/>
          </a:xfrm>
          <a:prstGeom prst="rect">
            <a:avLst/>
          </a:prstGeom>
        </p:spPr>
        <p:txBody>
          <a:bodyPr>
            <a:normAutofit/>
          </a:bodyPr>
          <a:lstStyle>
            <a:lvl1pPr marL="0" marR="0" indent="0" algn="just" defTabSz="457200" rtl="0" eaLnBrk="1" fontAlgn="auto" latinLnBrk="0" hangingPunct="1">
              <a:lnSpc>
                <a:spcPts val="2000"/>
              </a:lnSpc>
              <a:spcBef>
                <a:spcPts val="0"/>
              </a:spcBef>
              <a:spcAft>
                <a:spcPts val="0"/>
              </a:spcAft>
              <a:buClrTx/>
              <a:buSzTx/>
              <a:buFont typeface="Courier New" panose="02070309020205020404" pitchFamily="49" charset="0"/>
              <a:buNone/>
              <a:tabLst/>
              <a:defRPr sz="1400" b="0" baseline="0">
                <a:solidFill>
                  <a:srgbClr val="505050"/>
                </a:solidFill>
                <a:latin typeface="Karla" pitchFamily="2" charset="0"/>
                <a:ea typeface="Karla" pitchFamily="2" charset="0"/>
                <a:cs typeface="Karla" pitchFamily="2" charset="0"/>
              </a:defRPr>
            </a:lvl1pPr>
          </a:lstStyle>
          <a:p>
            <a:pPr lvl="0"/>
            <a:r>
              <a:rPr lang="de-DE" dirty="0"/>
              <a:t>Text durch Klicken bearbeiten</a:t>
            </a:r>
          </a:p>
          <a:p>
            <a:pPr lvl="0"/>
            <a:endParaRPr lang="de-DE" dirty="0"/>
          </a:p>
          <a:p>
            <a:pPr marL="0" marR="0" lvl="0" indent="0" algn="l" defTabSz="457200" rtl="0" eaLnBrk="1" fontAlgn="auto" latinLnBrk="0" hangingPunct="1">
              <a:lnSpc>
                <a:spcPct val="100000"/>
              </a:lnSpc>
              <a:spcBef>
                <a:spcPct val="20000"/>
              </a:spcBef>
              <a:spcAft>
                <a:spcPts val="0"/>
              </a:spcAft>
              <a:buClrTx/>
              <a:buSzTx/>
              <a:tabLst/>
              <a:defRPr/>
            </a:pPr>
            <a:endParaRPr lang="de-DE" dirty="0"/>
          </a:p>
          <a:p>
            <a:pPr lvl="0"/>
            <a:endParaRPr lang="de-DE" dirty="0"/>
          </a:p>
          <a:p>
            <a:pPr lvl="0"/>
            <a:endParaRPr lang="de-DE" dirty="0"/>
          </a:p>
          <a:p>
            <a:pPr lvl="0"/>
            <a:endParaRPr lang="de-DE" dirty="0"/>
          </a:p>
          <a:p>
            <a:pPr marL="342900" marR="0" lvl="0" indent="-342900" algn="l" defTabSz="457200" rtl="0" eaLnBrk="1" fontAlgn="auto" latinLnBrk="0" hangingPunct="1">
              <a:lnSpc>
                <a:spcPts val="1200"/>
              </a:lnSpc>
              <a:spcBef>
                <a:spcPct val="20000"/>
              </a:spcBef>
              <a:spcAft>
                <a:spcPts val="0"/>
              </a:spcAft>
              <a:buClrTx/>
              <a:buSzTx/>
              <a:buFont typeface="Arial"/>
              <a:buChar char="•"/>
              <a:tabLst/>
              <a:defRPr/>
            </a:pPr>
            <a:endParaRPr lang="de-DE" dirty="0"/>
          </a:p>
          <a:p>
            <a:pPr lvl="0"/>
            <a:endParaRPr lang="de-DE" dirty="0"/>
          </a:p>
        </p:txBody>
      </p:sp>
    </p:spTree>
    <p:extLst>
      <p:ext uri="{BB962C8B-B14F-4D97-AF65-F5344CB8AC3E}">
        <p14:creationId xmlns:p14="http://schemas.microsoft.com/office/powerpoint/2010/main" val="2742970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el Master,  Text">
    <p:spTree>
      <p:nvGrpSpPr>
        <p:cNvPr id="1" name=""/>
        <p:cNvGrpSpPr/>
        <p:nvPr/>
      </p:nvGrpSpPr>
      <p:grpSpPr>
        <a:xfrm>
          <a:off x="0" y="0"/>
          <a:ext cx="0" cy="0"/>
          <a:chOff x="0" y="0"/>
          <a:chExt cx="0" cy="0"/>
        </a:xfrm>
      </p:grpSpPr>
      <p:sp>
        <p:nvSpPr>
          <p:cNvPr id="3" name="Textplatzhalter 2"/>
          <p:cNvSpPr>
            <a:spLocks noGrp="1"/>
          </p:cNvSpPr>
          <p:nvPr>
            <p:ph type="body" sz="quarter" idx="10" hasCustomPrompt="1"/>
          </p:nvPr>
        </p:nvSpPr>
        <p:spPr>
          <a:xfrm>
            <a:off x="1289718" y="2786433"/>
            <a:ext cx="7326564" cy="909254"/>
          </a:xfrm>
          <a:prstGeom prst="rect">
            <a:avLst/>
          </a:prstGeom>
        </p:spPr>
        <p:txBody>
          <a:bodyPr/>
          <a:lstStyle>
            <a:lvl1pPr marL="0" indent="0" algn="ctr">
              <a:lnSpc>
                <a:spcPts val="3800"/>
              </a:lnSpc>
              <a:buNone/>
              <a:defRPr sz="4400" baseline="0">
                <a:solidFill>
                  <a:srgbClr val="A1C515"/>
                </a:solidFill>
              </a:defRPr>
            </a:lvl1pPr>
          </a:lstStyle>
          <a:p>
            <a:pPr lvl="0"/>
            <a:r>
              <a:rPr lang="de-DE" dirty="0"/>
              <a:t>Titel bearbeiten</a:t>
            </a:r>
          </a:p>
        </p:txBody>
      </p:sp>
      <p:sp>
        <p:nvSpPr>
          <p:cNvPr id="6" name="Textplatzhalter 5"/>
          <p:cNvSpPr>
            <a:spLocks noGrp="1"/>
          </p:cNvSpPr>
          <p:nvPr>
            <p:ph type="body" sz="quarter" idx="11" hasCustomPrompt="1"/>
          </p:nvPr>
        </p:nvSpPr>
        <p:spPr>
          <a:xfrm>
            <a:off x="2376705" y="3251334"/>
            <a:ext cx="5358880" cy="632298"/>
          </a:xfrm>
          <a:prstGeom prst="rect">
            <a:avLst/>
          </a:prstGeom>
        </p:spPr>
        <p:txBody>
          <a:bodyPr/>
          <a:lstStyle>
            <a:lvl1pPr marL="0" indent="0" algn="ctr">
              <a:buNone/>
              <a:defRPr sz="2400" baseline="0">
                <a:solidFill>
                  <a:srgbClr val="B3B2B2"/>
                </a:solidFill>
              </a:defRPr>
            </a:lvl1pPr>
          </a:lstStyle>
          <a:p>
            <a:pPr lvl="0"/>
            <a:r>
              <a:rPr lang="de-DE" dirty="0" err="1"/>
              <a:t>Subtitel</a:t>
            </a:r>
            <a:r>
              <a:rPr lang="de-DE" dirty="0"/>
              <a:t> durch Klicken bearbeiten</a:t>
            </a:r>
          </a:p>
        </p:txBody>
      </p:sp>
    </p:spTree>
    <p:extLst>
      <p:ext uri="{BB962C8B-B14F-4D97-AF65-F5344CB8AC3E}">
        <p14:creationId xmlns:p14="http://schemas.microsoft.com/office/powerpoint/2010/main" val="409934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28/08/2024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168917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83B1487-CDC1-404C-8570-D8A2E4AB4AF5}" type="datetimeFigureOut">
              <a:rPr lang="en-GB" smtClean="0"/>
              <a:t>28/08/2024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3811779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3B1487-CDC1-404C-8570-D8A2E4AB4AF5}" type="datetimeFigureOut">
              <a:rPr lang="en-GB" smtClean="0"/>
              <a:t>28/08/2024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8547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3B1487-CDC1-404C-8570-D8A2E4AB4AF5}" type="datetimeFigureOut">
              <a:rPr lang="en-GB" smtClean="0"/>
              <a:t>28/08/2024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3242460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3B1487-CDC1-404C-8570-D8A2E4AB4AF5}" type="datetimeFigureOut">
              <a:rPr lang="en-GB" smtClean="0"/>
              <a:t>28/08/2024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65105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B1487-CDC1-404C-8570-D8A2E4AB4AF5}" type="datetimeFigureOut">
              <a:rPr lang="en-GB" smtClean="0"/>
              <a:t>28/08/2024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304206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3B1487-CDC1-404C-8570-D8A2E4AB4AF5}" type="datetimeFigureOut">
              <a:rPr lang="en-GB" smtClean="0"/>
              <a:t>28/08/2024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43500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3B1487-CDC1-404C-8570-D8A2E4AB4AF5}" type="datetimeFigureOut">
              <a:rPr lang="en-GB" smtClean="0"/>
              <a:t>28/08/2024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856645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b="0" i="0">
                <a:solidFill>
                  <a:schemeClr val="tx1">
                    <a:tint val="75000"/>
                  </a:schemeClr>
                </a:solidFill>
                <a:latin typeface="Karla" pitchFamily="2" charset="0"/>
              </a:defRPr>
            </a:lvl1pPr>
          </a:lstStyle>
          <a:p>
            <a:fld id="{383B1487-CDC1-404C-8570-D8A2E4AB4AF5}" type="datetimeFigureOut">
              <a:rPr lang="en-GB" smtClean="0"/>
              <a:pPr/>
              <a:t>28/08/2024</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b="0" i="0">
                <a:solidFill>
                  <a:schemeClr val="tx1">
                    <a:tint val="75000"/>
                  </a:schemeClr>
                </a:solidFill>
                <a:latin typeface="Karla" pitchFamily="2" charset="0"/>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0" i="0">
                <a:solidFill>
                  <a:schemeClr val="tx1">
                    <a:tint val="75000"/>
                  </a:schemeClr>
                </a:solidFill>
                <a:latin typeface="Karla" pitchFamily="2" charset="0"/>
              </a:defRPr>
            </a:lvl1pPr>
          </a:lstStyle>
          <a:p>
            <a:fld id="{02773A44-0090-4D54-8A4F-76DD22CE25D5}" type="slidenum">
              <a:rPr lang="en-GB" smtClean="0"/>
              <a:pPr/>
              <a:t>‹#›</a:t>
            </a:fld>
            <a:endParaRPr lang="en-GB" dirty="0"/>
          </a:p>
        </p:txBody>
      </p:sp>
    </p:spTree>
    <p:extLst>
      <p:ext uri="{BB962C8B-B14F-4D97-AF65-F5344CB8AC3E}">
        <p14:creationId xmlns:p14="http://schemas.microsoft.com/office/powerpoint/2010/main" val="816780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Karl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Karl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Karl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Karl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Karl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10" Type="http://schemas.microsoft.com/office/2007/relationships/hdphoto" Target="../media/hdphoto3.wdp"/><Relationship Id="rId4" Type="http://schemas.microsoft.com/office/2007/relationships/hdphoto" Target="../media/hdphoto1.wdp"/><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exagon 5">
            <a:extLst>
              <a:ext uri="{FF2B5EF4-FFF2-40B4-BE49-F238E27FC236}">
                <a16:creationId xmlns:a16="http://schemas.microsoft.com/office/drawing/2014/main" id="{2D3AEA8A-83CE-4228-9645-06FFD1C10A4F}"/>
              </a:ext>
            </a:extLst>
          </p:cNvPr>
          <p:cNvSpPr/>
          <p:nvPr/>
        </p:nvSpPr>
        <p:spPr>
          <a:xfrm>
            <a:off x="807382" y="2070689"/>
            <a:ext cx="1627212" cy="1227967"/>
          </a:xfrm>
          <a:prstGeom prst="hexagon">
            <a:avLst/>
          </a:prstGeom>
          <a:solidFill>
            <a:srgbClr val="A2C709"/>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0" dirty="0">
                <a:solidFill>
                  <a:schemeClr val="bg2">
                    <a:lumMod val="25000"/>
                  </a:schemeClr>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S</a:t>
            </a:r>
          </a:p>
        </p:txBody>
      </p:sp>
      <p:sp>
        <p:nvSpPr>
          <p:cNvPr id="7" name="Hexagon 6">
            <a:extLst>
              <a:ext uri="{FF2B5EF4-FFF2-40B4-BE49-F238E27FC236}">
                <a16:creationId xmlns:a16="http://schemas.microsoft.com/office/drawing/2014/main" id="{E38B6DC9-E352-4366-9BCD-7EBCC3C477F7}"/>
              </a:ext>
            </a:extLst>
          </p:cNvPr>
          <p:cNvSpPr/>
          <p:nvPr/>
        </p:nvSpPr>
        <p:spPr>
          <a:xfrm>
            <a:off x="2434594" y="2070689"/>
            <a:ext cx="1627212" cy="1227967"/>
          </a:xfrm>
          <a:prstGeom prst="hexagon">
            <a:avLst/>
          </a:prstGeom>
          <a:solidFill>
            <a:srgbClr val="A2C709"/>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0" dirty="0">
                <a:solidFill>
                  <a:schemeClr val="bg2">
                    <a:lumMod val="25000"/>
                  </a:schemeClr>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M</a:t>
            </a:r>
          </a:p>
        </p:txBody>
      </p:sp>
      <p:sp>
        <p:nvSpPr>
          <p:cNvPr id="8" name="Hexagon 7">
            <a:extLst>
              <a:ext uri="{FF2B5EF4-FFF2-40B4-BE49-F238E27FC236}">
                <a16:creationId xmlns:a16="http://schemas.microsoft.com/office/drawing/2014/main" id="{B25C5597-BACF-472F-9770-84B57BBA3CA4}"/>
              </a:ext>
            </a:extLst>
          </p:cNvPr>
          <p:cNvSpPr/>
          <p:nvPr/>
        </p:nvSpPr>
        <p:spPr>
          <a:xfrm>
            <a:off x="4083560" y="2070689"/>
            <a:ext cx="1627212" cy="1227967"/>
          </a:xfrm>
          <a:prstGeom prst="hexagon">
            <a:avLst/>
          </a:prstGeom>
          <a:solidFill>
            <a:srgbClr val="A2C709"/>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0" dirty="0">
                <a:solidFill>
                  <a:schemeClr val="bg2">
                    <a:lumMod val="25000"/>
                  </a:schemeClr>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a:t>
            </a:r>
          </a:p>
        </p:txBody>
      </p:sp>
      <p:sp>
        <p:nvSpPr>
          <p:cNvPr id="9" name="Hexagon 8">
            <a:extLst>
              <a:ext uri="{FF2B5EF4-FFF2-40B4-BE49-F238E27FC236}">
                <a16:creationId xmlns:a16="http://schemas.microsoft.com/office/drawing/2014/main" id="{FC29DD86-C7F0-4F72-BF07-428E762107F2}"/>
              </a:ext>
            </a:extLst>
          </p:cNvPr>
          <p:cNvSpPr/>
          <p:nvPr/>
        </p:nvSpPr>
        <p:spPr>
          <a:xfrm>
            <a:off x="5732526" y="2070689"/>
            <a:ext cx="1627212" cy="1227967"/>
          </a:xfrm>
          <a:prstGeom prst="hexagon">
            <a:avLst/>
          </a:prstGeom>
          <a:solidFill>
            <a:srgbClr val="A2C709"/>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0" dirty="0">
                <a:solidFill>
                  <a:schemeClr val="bg2">
                    <a:lumMod val="25000"/>
                  </a:schemeClr>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R</a:t>
            </a:r>
          </a:p>
        </p:txBody>
      </p:sp>
      <p:sp>
        <p:nvSpPr>
          <p:cNvPr id="10" name="Hexagon 9">
            <a:extLst>
              <a:ext uri="{FF2B5EF4-FFF2-40B4-BE49-F238E27FC236}">
                <a16:creationId xmlns:a16="http://schemas.microsoft.com/office/drawing/2014/main" id="{CA5C6F3F-E7C0-467D-B908-06A9B9FA705B}"/>
              </a:ext>
            </a:extLst>
          </p:cNvPr>
          <p:cNvSpPr/>
          <p:nvPr/>
        </p:nvSpPr>
        <p:spPr>
          <a:xfrm>
            <a:off x="7359738" y="2070689"/>
            <a:ext cx="1627212" cy="1227967"/>
          </a:xfrm>
          <a:prstGeom prst="hexagon">
            <a:avLst/>
          </a:prstGeom>
          <a:solidFill>
            <a:srgbClr val="A2C709"/>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0" dirty="0">
                <a:solidFill>
                  <a:schemeClr val="bg2">
                    <a:lumMod val="25000"/>
                  </a:schemeClr>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T</a:t>
            </a:r>
          </a:p>
        </p:txBody>
      </p:sp>
      <p:sp>
        <p:nvSpPr>
          <p:cNvPr id="11" name="TextBox 10">
            <a:extLst>
              <a:ext uri="{FF2B5EF4-FFF2-40B4-BE49-F238E27FC236}">
                <a16:creationId xmlns:a16="http://schemas.microsoft.com/office/drawing/2014/main" id="{4315074E-F3D3-46C3-82AE-2A844033A5B7}"/>
              </a:ext>
            </a:extLst>
          </p:cNvPr>
          <p:cNvSpPr txBox="1"/>
          <p:nvPr/>
        </p:nvSpPr>
        <p:spPr>
          <a:xfrm>
            <a:off x="807382" y="3418205"/>
            <a:ext cx="1627212" cy="646331"/>
          </a:xfrm>
          <a:prstGeom prst="rect">
            <a:avLst/>
          </a:prstGeom>
          <a:noFill/>
          <a:ln>
            <a:noFill/>
          </a:ln>
        </p:spPr>
        <p:txBody>
          <a:bodyPr wrap="square">
            <a:spAutoFit/>
          </a:bodyPr>
          <a:lstStyle>
            <a:defPPr>
              <a:defRPr lang="en-US"/>
            </a:defPPr>
            <a:lvl1pPr>
              <a:defRPr sz="1600">
                <a:solidFill>
                  <a:srgbClr val="A2C709"/>
                </a:solidFill>
                <a:latin typeface="Calibri" panose="020F0502020204030204" pitchFamily="34" charset="0"/>
                <a:cs typeface="Times New Roman" panose="02020603050405020304" pitchFamily="18" charset="0"/>
              </a:defRPr>
            </a:lvl1pPr>
          </a:lstStyle>
          <a:p>
            <a:pPr algn="ctr"/>
            <a:r>
              <a:rPr lang="en-GB" sz="1200" i="1" dirty="0">
                <a:solidFill>
                  <a:srgbClr val="3E3E3C"/>
                </a:solidFill>
                <a:latin typeface="Karla" pitchFamily="2" charset="0"/>
                <a:ea typeface="Karla" pitchFamily="2" charset="0"/>
              </a:rPr>
              <a:t>What exactly is to</a:t>
            </a:r>
          </a:p>
          <a:p>
            <a:pPr algn="ctr"/>
            <a:r>
              <a:rPr lang="en-GB" sz="1200" i="1" dirty="0">
                <a:solidFill>
                  <a:srgbClr val="3E3E3C"/>
                </a:solidFill>
                <a:latin typeface="Karla" pitchFamily="2" charset="0"/>
                <a:ea typeface="Karla" pitchFamily="2" charset="0"/>
              </a:rPr>
              <a:t>be measured? </a:t>
            </a:r>
          </a:p>
          <a:p>
            <a:pPr algn="ctr"/>
            <a:r>
              <a:rPr lang="en-GB" sz="1200" i="1" dirty="0">
                <a:solidFill>
                  <a:srgbClr val="3E3E3C"/>
                </a:solidFill>
                <a:latin typeface="Karla" pitchFamily="2" charset="0"/>
                <a:ea typeface="Karla" pitchFamily="2" charset="0"/>
              </a:rPr>
              <a:t>Is it clearly defined?</a:t>
            </a:r>
          </a:p>
        </p:txBody>
      </p:sp>
      <p:sp>
        <p:nvSpPr>
          <p:cNvPr id="75" name="TextBox 74">
            <a:extLst>
              <a:ext uri="{FF2B5EF4-FFF2-40B4-BE49-F238E27FC236}">
                <a16:creationId xmlns:a16="http://schemas.microsoft.com/office/drawing/2014/main" id="{A5DFBCE4-B5EB-4799-BB4D-9F046F109EE0}"/>
              </a:ext>
            </a:extLst>
          </p:cNvPr>
          <p:cNvSpPr txBox="1"/>
          <p:nvPr/>
        </p:nvSpPr>
        <p:spPr>
          <a:xfrm>
            <a:off x="7357898" y="3374165"/>
            <a:ext cx="1627212" cy="646331"/>
          </a:xfrm>
          <a:prstGeom prst="rect">
            <a:avLst/>
          </a:prstGeom>
          <a:noFill/>
          <a:ln>
            <a:noFill/>
          </a:ln>
        </p:spPr>
        <p:txBody>
          <a:bodyPr wrap="square">
            <a:spAutoFit/>
          </a:bodyPr>
          <a:lstStyle>
            <a:defPPr>
              <a:defRPr lang="en-US"/>
            </a:defPPr>
            <a:lvl1pPr>
              <a:defRPr sz="1600">
                <a:solidFill>
                  <a:srgbClr val="A2C709"/>
                </a:solidFill>
                <a:latin typeface="Calibri" panose="020F0502020204030204" pitchFamily="34" charset="0"/>
                <a:cs typeface="Times New Roman" panose="02020603050405020304" pitchFamily="18" charset="0"/>
              </a:defRPr>
            </a:lvl1pPr>
          </a:lstStyle>
          <a:p>
            <a:pPr algn="ctr"/>
            <a:r>
              <a:rPr lang="en-GB" sz="1200" i="1" dirty="0">
                <a:solidFill>
                  <a:srgbClr val="3E3E3C"/>
                </a:solidFill>
                <a:latin typeface="Karla" pitchFamily="2" charset="0"/>
                <a:ea typeface="Karla" pitchFamily="2" charset="0"/>
              </a:rPr>
              <a:t>When should data</a:t>
            </a:r>
          </a:p>
          <a:p>
            <a:pPr algn="ctr"/>
            <a:r>
              <a:rPr lang="en-GB" sz="1200" i="1" dirty="0">
                <a:solidFill>
                  <a:srgbClr val="3E3E3C"/>
                </a:solidFill>
                <a:latin typeface="Karla" pitchFamily="2" charset="0"/>
                <a:ea typeface="Karla" pitchFamily="2" charset="0"/>
              </a:rPr>
              <a:t>be collected? Is it feasible to collect?</a:t>
            </a:r>
          </a:p>
        </p:txBody>
      </p:sp>
      <p:sp>
        <p:nvSpPr>
          <p:cNvPr id="13" name="Title 1">
            <a:extLst>
              <a:ext uri="{FF2B5EF4-FFF2-40B4-BE49-F238E27FC236}">
                <a16:creationId xmlns:a16="http://schemas.microsoft.com/office/drawing/2014/main" id="{8DE71D37-D14E-8B84-1C6B-A9A12C893D4B}"/>
              </a:ext>
            </a:extLst>
          </p:cNvPr>
          <p:cNvSpPr txBox="1">
            <a:spLocks/>
          </p:cNvSpPr>
          <p:nvPr/>
        </p:nvSpPr>
        <p:spPr>
          <a:xfrm>
            <a:off x="538649" y="511299"/>
            <a:ext cx="5386283" cy="461665"/>
          </a:xfrm>
          <a:prstGeom prst="rect">
            <a:avLst/>
          </a:prstGeom>
          <a:noFill/>
        </p:spPr>
        <p:txBody>
          <a:bodyPr wrap="none" rtlCol="0">
            <a:spAutoFit/>
          </a:bodyPr>
          <a:lstStyle>
            <a:defPPr>
              <a:defRPr lang="en-US"/>
            </a:defPPr>
            <a:lvl1pPr>
              <a:defRPr sz="2800">
                <a:solidFill>
                  <a:srgbClr val="A2C709"/>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defRPr>
            </a:lvl1pPr>
          </a:lstStyle>
          <a:p>
            <a:r>
              <a:rPr lang="en-US" sz="2400" dirty="0"/>
              <a:t>DEVELOPING INDICATORS USING SMART PRINCIPLES</a:t>
            </a:r>
          </a:p>
        </p:txBody>
      </p:sp>
      <p:sp>
        <p:nvSpPr>
          <p:cNvPr id="27" name="TextBox 26">
            <a:extLst>
              <a:ext uri="{FF2B5EF4-FFF2-40B4-BE49-F238E27FC236}">
                <a16:creationId xmlns:a16="http://schemas.microsoft.com/office/drawing/2014/main" id="{E6A39D3B-83AF-A4A1-4FF5-B2EDCD528014}"/>
              </a:ext>
            </a:extLst>
          </p:cNvPr>
          <p:cNvSpPr txBox="1"/>
          <p:nvPr/>
        </p:nvSpPr>
        <p:spPr>
          <a:xfrm>
            <a:off x="807383" y="1628899"/>
            <a:ext cx="1627212" cy="400110"/>
          </a:xfrm>
          <a:prstGeom prst="rect">
            <a:avLst/>
          </a:prstGeom>
          <a:noFill/>
        </p:spPr>
        <p:txBody>
          <a:bodyPr wrap="square">
            <a:spAutoFit/>
          </a:bodyPr>
          <a:lstStyle/>
          <a:p>
            <a:pPr algn="ctr"/>
            <a:r>
              <a:rPr lang="en-GB" sz="2000" dirty="0">
                <a:solidFill>
                  <a:srgbClr val="3E3E3C"/>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SPECIFIC</a:t>
            </a:r>
            <a:endParaRPr lang="en-BO" sz="2000" dirty="0">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28" name="TextBox 27">
            <a:extLst>
              <a:ext uri="{FF2B5EF4-FFF2-40B4-BE49-F238E27FC236}">
                <a16:creationId xmlns:a16="http://schemas.microsoft.com/office/drawing/2014/main" id="{6BEA247A-77FC-6A27-B54C-4D290FB4E9AD}"/>
              </a:ext>
            </a:extLst>
          </p:cNvPr>
          <p:cNvSpPr txBox="1"/>
          <p:nvPr/>
        </p:nvSpPr>
        <p:spPr>
          <a:xfrm>
            <a:off x="2434593" y="1628899"/>
            <a:ext cx="1627212" cy="400110"/>
          </a:xfrm>
          <a:prstGeom prst="rect">
            <a:avLst/>
          </a:prstGeom>
          <a:noFill/>
        </p:spPr>
        <p:txBody>
          <a:bodyPr wrap="square">
            <a:spAutoFit/>
          </a:bodyPr>
          <a:lstStyle/>
          <a:p>
            <a:pPr algn="ctr"/>
            <a:r>
              <a:rPr lang="en-GB" sz="2000" dirty="0">
                <a:solidFill>
                  <a:srgbClr val="3E3E3C"/>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MEASURABLE</a:t>
            </a:r>
            <a:endParaRPr lang="en-BO" sz="2000" dirty="0">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29" name="TextBox 28">
            <a:extLst>
              <a:ext uri="{FF2B5EF4-FFF2-40B4-BE49-F238E27FC236}">
                <a16:creationId xmlns:a16="http://schemas.microsoft.com/office/drawing/2014/main" id="{E7D07856-BE55-3FB7-5B82-ADFAB502954F}"/>
              </a:ext>
            </a:extLst>
          </p:cNvPr>
          <p:cNvSpPr txBox="1"/>
          <p:nvPr/>
        </p:nvSpPr>
        <p:spPr>
          <a:xfrm>
            <a:off x="4083511" y="1628899"/>
            <a:ext cx="1627212" cy="400110"/>
          </a:xfrm>
          <a:prstGeom prst="rect">
            <a:avLst/>
          </a:prstGeom>
          <a:noFill/>
        </p:spPr>
        <p:txBody>
          <a:bodyPr wrap="square">
            <a:spAutoFit/>
          </a:bodyPr>
          <a:lstStyle/>
          <a:p>
            <a:pPr algn="ctr"/>
            <a:r>
              <a:rPr lang="en-GB" sz="2000" dirty="0">
                <a:solidFill>
                  <a:srgbClr val="3E3E3C"/>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ATTAINABLE</a:t>
            </a:r>
            <a:endParaRPr lang="en-BO" sz="2000" dirty="0">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30" name="TextBox 29">
            <a:extLst>
              <a:ext uri="{FF2B5EF4-FFF2-40B4-BE49-F238E27FC236}">
                <a16:creationId xmlns:a16="http://schemas.microsoft.com/office/drawing/2014/main" id="{33F9CAD9-3747-79A5-C683-41C8C14CDFF6}"/>
              </a:ext>
            </a:extLst>
          </p:cNvPr>
          <p:cNvSpPr txBox="1"/>
          <p:nvPr/>
        </p:nvSpPr>
        <p:spPr>
          <a:xfrm>
            <a:off x="5807380" y="1628899"/>
            <a:ext cx="1627212" cy="400110"/>
          </a:xfrm>
          <a:prstGeom prst="rect">
            <a:avLst/>
          </a:prstGeom>
          <a:noFill/>
        </p:spPr>
        <p:txBody>
          <a:bodyPr wrap="square">
            <a:spAutoFit/>
          </a:bodyPr>
          <a:lstStyle/>
          <a:p>
            <a:pPr algn="ctr"/>
            <a:r>
              <a:rPr lang="en-GB" sz="2000" dirty="0">
                <a:solidFill>
                  <a:srgbClr val="3E3E3C"/>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RELEVANCE</a:t>
            </a:r>
            <a:endParaRPr lang="en-BO" sz="2000" dirty="0">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31" name="TextBox 30">
            <a:extLst>
              <a:ext uri="{FF2B5EF4-FFF2-40B4-BE49-F238E27FC236}">
                <a16:creationId xmlns:a16="http://schemas.microsoft.com/office/drawing/2014/main" id="{42AEB024-B940-FFBE-161D-C4D6D147C1FC}"/>
              </a:ext>
            </a:extLst>
          </p:cNvPr>
          <p:cNvSpPr txBox="1"/>
          <p:nvPr/>
        </p:nvSpPr>
        <p:spPr>
          <a:xfrm>
            <a:off x="7411328" y="1628899"/>
            <a:ext cx="1627212" cy="400110"/>
          </a:xfrm>
          <a:prstGeom prst="rect">
            <a:avLst/>
          </a:prstGeom>
          <a:noFill/>
        </p:spPr>
        <p:txBody>
          <a:bodyPr wrap="square">
            <a:spAutoFit/>
          </a:bodyPr>
          <a:lstStyle/>
          <a:p>
            <a:pPr algn="ctr"/>
            <a:r>
              <a:rPr lang="en-GB" sz="2000" dirty="0">
                <a:solidFill>
                  <a:srgbClr val="3E3E3C"/>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TIME-BOUND</a:t>
            </a:r>
            <a:endParaRPr lang="en-BO" sz="2000" dirty="0">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32" name="TextBox 31">
            <a:extLst>
              <a:ext uri="{FF2B5EF4-FFF2-40B4-BE49-F238E27FC236}">
                <a16:creationId xmlns:a16="http://schemas.microsoft.com/office/drawing/2014/main" id="{E60F3550-5E60-9269-71F5-D5846738798D}"/>
              </a:ext>
            </a:extLst>
          </p:cNvPr>
          <p:cNvSpPr txBox="1"/>
          <p:nvPr/>
        </p:nvSpPr>
        <p:spPr>
          <a:xfrm>
            <a:off x="2456115" y="3418205"/>
            <a:ext cx="1627212" cy="646331"/>
          </a:xfrm>
          <a:prstGeom prst="rect">
            <a:avLst/>
          </a:prstGeom>
          <a:noFill/>
          <a:ln>
            <a:noFill/>
          </a:ln>
        </p:spPr>
        <p:txBody>
          <a:bodyPr wrap="square" rtlCol="0">
            <a:spAutoFit/>
          </a:bodyPr>
          <a:lstStyle>
            <a:defPPr>
              <a:defRPr lang="de-DE"/>
            </a:defPPr>
            <a:lvl1pPr>
              <a:defRPr b="1" i="1">
                <a:solidFill>
                  <a:schemeClr val="bg1"/>
                </a:solidFill>
              </a:defRPr>
            </a:lvl1pPr>
          </a:lstStyle>
          <a:p>
            <a:pPr algn="ctr"/>
            <a:r>
              <a:rPr lang="en-GB" sz="1200" b="0">
                <a:solidFill>
                  <a:srgbClr val="3E3E3C"/>
                </a:solidFill>
                <a:latin typeface="Karla" pitchFamily="2" charset="0"/>
                <a:ea typeface="Karla" pitchFamily="2" charset="0"/>
              </a:rPr>
              <a:t>Can it be counted, observed, analysed</a:t>
            </a:r>
          </a:p>
          <a:p>
            <a:pPr algn="ctr"/>
            <a:r>
              <a:rPr lang="en-GB" sz="1200" b="0">
                <a:solidFill>
                  <a:srgbClr val="3E3E3C"/>
                </a:solidFill>
                <a:latin typeface="Karla" pitchFamily="2" charset="0"/>
                <a:ea typeface="Karla" pitchFamily="2" charset="0"/>
              </a:rPr>
              <a:t>or tested?</a:t>
            </a:r>
            <a:endParaRPr lang="en-GB" sz="1200" b="0" dirty="0">
              <a:solidFill>
                <a:srgbClr val="3E3E3C"/>
              </a:solidFill>
              <a:latin typeface="Karla" pitchFamily="2" charset="0"/>
              <a:ea typeface="Karla" pitchFamily="2" charset="0"/>
            </a:endParaRPr>
          </a:p>
        </p:txBody>
      </p:sp>
      <p:sp>
        <p:nvSpPr>
          <p:cNvPr id="34" name="TextBox 33">
            <a:extLst>
              <a:ext uri="{FF2B5EF4-FFF2-40B4-BE49-F238E27FC236}">
                <a16:creationId xmlns:a16="http://schemas.microsoft.com/office/drawing/2014/main" id="{E2B6118D-9D62-4C78-831C-A358DE93E0F0}"/>
              </a:ext>
            </a:extLst>
          </p:cNvPr>
          <p:cNvSpPr txBox="1"/>
          <p:nvPr/>
        </p:nvSpPr>
        <p:spPr>
          <a:xfrm>
            <a:off x="4105033" y="3418205"/>
            <a:ext cx="1627212" cy="461665"/>
          </a:xfrm>
          <a:prstGeom prst="rect">
            <a:avLst/>
          </a:prstGeom>
          <a:noFill/>
          <a:ln>
            <a:noFill/>
          </a:ln>
        </p:spPr>
        <p:txBody>
          <a:bodyPr wrap="square" rtlCol="0">
            <a:spAutoFit/>
          </a:bodyPr>
          <a:lstStyle>
            <a:defPPr>
              <a:defRPr lang="de-DE"/>
            </a:defPPr>
            <a:lvl1pPr>
              <a:defRPr b="1" i="1">
                <a:solidFill>
                  <a:schemeClr val="bg1"/>
                </a:solidFill>
              </a:defRPr>
            </a:lvl1pPr>
          </a:lstStyle>
          <a:p>
            <a:pPr algn="ctr"/>
            <a:r>
              <a:rPr lang="en-GB" sz="1200" b="0" i="1" dirty="0">
                <a:solidFill>
                  <a:srgbClr val="3E3E3C"/>
                </a:solidFill>
                <a:latin typeface="Karla" pitchFamily="2" charset="0"/>
                <a:ea typeface="Karla" pitchFamily="2" charset="0"/>
              </a:rPr>
              <a:t>Is the target</a:t>
            </a:r>
          </a:p>
          <a:p>
            <a:pPr algn="ctr"/>
            <a:r>
              <a:rPr lang="en-GB" sz="1200" b="0" i="1" dirty="0">
                <a:solidFill>
                  <a:srgbClr val="3E3E3C"/>
                </a:solidFill>
                <a:latin typeface="Karla" pitchFamily="2" charset="0"/>
                <a:ea typeface="Karla" pitchFamily="2" charset="0"/>
              </a:rPr>
              <a:t>amount realistic?</a:t>
            </a:r>
          </a:p>
        </p:txBody>
      </p:sp>
      <p:sp>
        <p:nvSpPr>
          <p:cNvPr id="35" name="TextBox 34">
            <a:extLst>
              <a:ext uri="{FF2B5EF4-FFF2-40B4-BE49-F238E27FC236}">
                <a16:creationId xmlns:a16="http://schemas.microsoft.com/office/drawing/2014/main" id="{7B8F6A65-EE10-2296-D6E3-14826EBC9BAB}"/>
              </a:ext>
            </a:extLst>
          </p:cNvPr>
          <p:cNvSpPr txBox="1"/>
          <p:nvPr/>
        </p:nvSpPr>
        <p:spPr>
          <a:xfrm>
            <a:off x="5708980" y="3418205"/>
            <a:ext cx="1627212" cy="646331"/>
          </a:xfrm>
          <a:prstGeom prst="rect">
            <a:avLst/>
          </a:prstGeom>
          <a:noFill/>
          <a:ln>
            <a:noFill/>
          </a:ln>
        </p:spPr>
        <p:txBody>
          <a:bodyPr wrap="square" rtlCol="0">
            <a:spAutoFit/>
          </a:bodyPr>
          <a:lstStyle>
            <a:defPPr>
              <a:defRPr lang="de-DE"/>
            </a:defPPr>
            <a:lvl1pPr>
              <a:defRPr b="1" i="1">
                <a:solidFill>
                  <a:schemeClr val="bg1"/>
                </a:solidFill>
              </a:defRPr>
            </a:lvl1pPr>
          </a:lstStyle>
          <a:p>
            <a:pPr algn="ctr"/>
            <a:r>
              <a:rPr lang="en-GB" sz="1200" b="0" dirty="0">
                <a:solidFill>
                  <a:srgbClr val="3E3E3C"/>
                </a:solidFill>
                <a:latin typeface="Karla" pitchFamily="2" charset="0"/>
                <a:ea typeface="Karla" pitchFamily="2" charset="0"/>
              </a:rPr>
              <a:t>D</a:t>
            </a:r>
            <a:r>
              <a:rPr lang="en-GB" sz="1200" b="0" i="1" dirty="0">
                <a:solidFill>
                  <a:srgbClr val="3E3E3C"/>
                </a:solidFill>
                <a:latin typeface="Karla" pitchFamily="2" charset="0"/>
                <a:ea typeface="Karla" pitchFamily="2" charset="0"/>
              </a:rPr>
              <a:t>oes it reflect the impact mission</a:t>
            </a:r>
          </a:p>
          <a:p>
            <a:pPr algn="ctr"/>
            <a:r>
              <a:rPr lang="en-GB" sz="1200" b="0" i="1" dirty="0">
                <a:solidFill>
                  <a:srgbClr val="3E3E3C"/>
                </a:solidFill>
                <a:latin typeface="Karla" pitchFamily="2" charset="0"/>
                <a:ea typeface="Karla" pitchFamily="2" charset="0"/>
              </a:rPr>
              <a:t>of the business?</a:t>
            </a:r>
          </a:p>
        </p:txBody>
      </p:sp>
      <p:sp>
        <p:nvSpPr>
          <p:cNvPr id="3" name="TextBox 2">
            <a:extLst>
              <a:ext uri="{FF2B5EF4-FFF2-40B4-BE49-F238E27FC236}">
                <a16:creationId xmlns:a16="http://schemas.microsoft.com/office/drawing/2014/main" id="{8D5AB0F6-3D2D-E0B4-CFC6-7CBE62190E58}"/>
              </a:ext>
            </a:extLst>
          </p:cNvPr>
          <p:cNvSpPr txBox="1"/>
          <p:nvPr/>
        </p:nvSpPr>
        <p:spPr>
          <a:xfrm>
            <a:off x="538649" y="1112819"/>
            <a:ext cx="8559968" cy="461665"/>
          </a:xfrm>
          <a:prstGeom prst="rect">
            <a:avLst/>
          </a:prstGeom>
          <a:noFill/>
        </p:spPr>
        <p:txBody>
          <a:bodyPr wrap="square">
            <a:spAutoFit/>
          </a:bodyPr>
          <a:lstStyle/>
          <a:p>
            <a:r>
              <a:rPr lang="en-US" sz="1200" dirty="0">
                <a:solidFill>
                  <a:srgbClr val="686666"/>
                </a:solidFill>
                <a:effectLst/>
                <a:latin typeface="Karla" pitchFamily="2" charset="0"/>
                <a:ea typeface="Karla" pitchFamily="2" charset="0"/>
              </a:rPr>
              <a:t>Indicators are essential to quantifying your impact and conducting effecting impact measurement. The SMART framework is a useful way to develop quality indicators. Below is an overview of what SMART means: </a:t>
            </a:r>
            <a:endParaRPr lang="en-US" sz="1200" dirty="0">
              <a:effectLst/>
              <a:latin typeface="Karla" pitchFamily="2" charset="0"/>
              <a:ea typeface="Karla" pitchFamily="2" charset="0"/>
            </a:endParaRPr>
          </a:p>
        </p:txBody>
      </p:sp>
      <p:sp>
        <p:nvSpPr>
          <p:cNvPr id="4" name="Rectangle 3">
            <a:extLst>
              <a:ext uri="{FF2B5EF4-FFF2-40B4-BE49-F238E27FC236}">
                <a16:creationId xmlns:a16="http://schemas.microsoft.com/office/drawing/2014/main" id="{24D4EDBA-3EDE-6A44-5724-A8D2F099C5D5}"/>
              </a:ext>
            </a:extLst>
          </p:cNvPr>
          <p:cNvSpPr/>
          <p:nvPr/>
        </p:nvSpPr>
        <p:spPr>
          <a:xfrm>
            <a:off x="807383" y="4168938"/>
            <a:ext cx="1465918" cy="1381115"/>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lang="en-US" sz="1100" i="1" dirty="0">
                <a:solidFill>
                  <a:srgbClr val="3E3E3C"/>
                </a:solidFill>
                <a:latin typeface="Karla" pitchFamily="2" charset="0"/>
                <a:ea typeface="Karla" pitchFamily="2" charset="0"/>
                <a:cs typeface="Times New Roman" panose="02020603050405020304" pitchFamily="18" charset="0"/>
              </a:rPr>
              <a:t>The indicator is clear on what is exactly being measured, and clearly defined or sufficiently described without ambiguities </a:t>
            </a:r>
          </a:p>
        </p:txBody>
      </p:sp>
      <p:sp>
        <p:nvSpPr>
          <p:cNvPr id="12" name="Rectangle 11">
            <a:extLst>
              <a:ext uri="{FF2B5EF4-FFF2-40B4-BE49-F238E27FC236}">
                <a16:creationId xmlns:a16="http://schemas.microsoft.com/office/drawing/2014/main" id="{E03FE84E-30A8-9582-AB2E-32B04BA1D9F4}"/>
              </a:ext>
            </a:extLst>
          </p:cNvPr>
          <p:cNvSpPr/>
          <p:nvPr/>
        </p:nvSpPr>
        <p:spPr>
          <a:xfrm>
            <a:off x="2509183" y="4168938"/>
            <a:ext cx="1465918" cy="1381115"/>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lang="en-BO" altLang="en-BO" sz="1100" i="1" dirty="0">
                <a:solidFill>
                  <a:srgbClr val="3E3E3C"/>
                </a:solidFill>
                <a:latin typeface="Karla" pitchFamily="2" charset="0"/>
                <a:ea typeface="Karla" pitchFamily="2" charset="0"/>
                <a:cs typeface="Times New Roman" panose="02020603050405020304" pitchFamily="18" charset="0"/>
              </a:rPr>
              <a:t>The indicator has the capacity to be counted, observed, </a:t>
            </a:r>
            <a:r>
              <a:rPr lang="en-US" altLang="en-BO" sz="1100" i="1" dirty="0">
                <a:solidFill>
                  <a:srgbClr val="3E3E3C"/>
                </a:solidFill>
                <a:latin typeface="Karla" pitchFamily="2" charset="0"/>
                <a:ea typeface="Karla" pitchFamily="2" charset="0"/>
                <a:cs typeface="Times New Roman" panose="02020603050405020304" pitchFamily="18" charset="0"/>
              </a:rPr>
              <a:t>analyzed</a:t>
            </a:r>
            <a:r>
              <a:rPr lang="en-BO" altLang="en-BO" sz="1100" i="1" dirty="0">
                <a:solidFill>
                  <a:srgbClr val="3E3E3C"/>
                </a:solidFill>
                <a:latin typeface="Karla" pitchFamily="2" charset="0"/>
                <a:ea typeface="Karla" pitchFamily="2" charset="0"/>
                <a:cs typeface="Times New Roman" panose="02020603050405020304" pitchFamily="18" charset="0"/>
              </a:rPr>
              <a:t>, or tested so that progress or results can be determined </a:t>
            </a:r>
          </a:p>
        </p:txBody>
      </p:sp>
      <p:sp>
        <p:nvSpPr>
          <p:cNvPr id="14" name="Rectangle 13">
            <a:extLst>
              <a:ext uri="{FF2B5EF4-FFF2-40B4-BE49-F238E27FC236}">
                <a16:creationId xmlns:a16="http://schemas.microsoft.com/office/drawing/2014/main" id="{B6A3E737-F274-79E6-96B6-400AC4797CE8}"/>
              </a:ext>
            </a:extLst>
          </p:cNvPr>
          <p:cNvSpPr/>
          <p:nvPr/>
        </p:nvSpPr>
        <p:spPr>
          <a:xfrm>
            <a:off x="4160183" y="4168937"/>
            <a:ext cx="1465918" cy="1667785"/>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lang="en-US" sz="1100" i="1" dirty="0">
                <a:solidFill>
                  <a:srgbClr val="3E3E3C"/>
                </a:solidFill>
                <a:latin typeface="Karla" pitchFamily="2" charset="0"/>
                <a:ea typeface="Karla" pitchFamily="2" charset="0"/>
                <a:cs typeface="Times New Roman" panose="02020603050405020304" pitchFamily="18" charset="0"/>
              </a:rPr>
              <a:t>The indicator accurately specifies the amount of what is to be measured and the target amount attached to the indicator should be realistic and </a:t>
            </a:r>
            <a:r>
              <a:rPr lang="en-US" sz="1100" i="1">
                <a:solidFill>
                  <a:srgbClr val="3E3E3C"/>
                </a:solidFill>
                <a:latin typeface="Karla" pitchFamily="2" charset="0"/>
                <a:ea typeface="Karla" pitchFamily="2" charset="0"/>
                <a:cs typeface="Times New Roman" panose="02020603050405020304" pitchFamily="18" charset="0"/>
              </a:rPr>
              <a:t>achievable </a:t>
            </a:r>
            <a:endParaRPr lang="en-US" sz="1100" i="1" dirty="0">
              <a:solidFill>
                <a:srgbClr val="3E3E3C"/>
              </a:solidFill>
              <a:latin typeface="Karla" pitchFamily="2" charset="0"/>
              <a:ea typeface="Karla" pitchFamily="2" charset="0"/>
              <a:cs typeface="Times New Roman" panose="02020603050405020304" pitchFamily="18" charset="0"/>
            </a:endParaRPr>
          </a:p>
        </p:txBody>
      </p:sp>
      <p:sp>
        <p:nvSpPr>
          <p:cNvPr id="15" name="Rectangle 14">
            <a:extLst>
              <a:ext uri="{FF2B5EF4-FFF2-40B4-BE49-F238E27FC236}">
                <a16:creationId xmlns:a16="http://schemas.microsoft.com/office/drawing/2014/main" id="{0F7AE7B8-B801-CC95-AB8E-557574C75B13}"/>
              </a:ext>
            </a:extLst>
          </p:cNvPr>
          <p:cNvSpPr/>
          <p:nvPr/>
        </p:nvSpPr>
        <p:spPr>
          <a:xfrm>
            <a:off x="5785783" y="4168938"/>
            <a:ext cx="1465918" cy="1667784"/>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lang="en-US" sz="1100" i="1" dirty="0">
                <a:solidFill>
                  <a:srgbClr val="3E3E3C"/>
                </a:solidFill>
                <a:latin typeface="Karla" pitchFamily="2" charset="0"/>
                <a:ea typeface="Karla" pitchFamily="2" charset="0"/>
                <a:cs typeface="Times New Roman" panose="02020603050405020304" pitchFamily="18" charset="0"/>
              </a:rPr>
              <a:t>The indicator must have a relationship between what it measures and the Theories of Change, whether at the input, activities, output, outcome or impact level </a:t>
            </a:r>
          </a:p>
        </p:txBody>
      </p:sp>
      <p:sp>
        <p:nvSpPr>
          <p:cNvPr id="16" name="Rectangle 15">
            <a:extLst>
              <a:ext uri="{FF2B5EF4-FFF2-40B4-BE49-F238E27FC236}">
                <a16:creationId xmlns:a16="http://schemas.microsoft.com/office/drawing/2014/main" id="{547C9AAE-7587-5FFD-CF47-3F4AE8F30B9F}"/>
              </a:ext>
            </a:extLst>
          </p:cNvPr>
          <p:cNvSpPr/>
          <p:nvPr/>
        </p:nvSpPr>
        <p:spPr>
          <a:xfrm>
            <a:off x="7487583" y="4168937"/>
            <a:ext cx="1465918" cy="1739319"/>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lstStyle/>
          <a:p>
            <a:pPr algn="ctr"/>
            <a:r>
              <a:rPr lang="en-US" sz="1100" i="1" spc="-20" dirty="0">
                <a:solidFill>
                  <a:srgbClr val="3E3E3C"/>
                </a:solidFill>
                <a:latin typeface="Karla" pitchFamily="2" charset="0"/>
                <a:ea typeface="Karla" pitchFamily="2" charset="0"/>
                <a:cs typeface="Times New Roman" panose="02020603050405020304" pitchFamily="18" charset="0"/>
              </a:rPr>
              <a:t>The indicator must be time-bound and should be clear on when it should be collected, and timely in terms of </a:t>
            </a:r>
          </a:p>
          <a:p>
            <a:pPr algn="ctr"/>
            <a:r>
              <a:rPr lang="en-US" sz="1100" i="1" spc="-20" dirty="0">
                <a:solidFill>
                  <a:srgbClr val="3E3E3C"/>
                </a:solidFill>
                <a:latin typeface="Karla" pitchFamily="2" charset="0"/>
                <a:ea typeface="Karla" pitchFamily="2" charset="0"/>
                <a:cs typeface="Times New Roman" panose="02020603050405020304" pitchFamily="18" charset="0"/>
              </a:rPr>
              <a:t>time spent in data collection </a:t>
            </a:r>
            <a:r>
              <a:rPr lang="en-US" sz="1000" i="1" spc="-20" dirty="0">
                <a:solidFill>
                  <a:srgbClr val="3E3E3C"/>
                </a:solidFill>
                <a:latin typeface="Karla" pitchFamily="2" charset="0"/>
                <a:ea typeface="Karla" pitchFamily="2" charset="0"/>
                <a:cs typeface="Times New Roman" panose="02020603050405020304" pitchFamily="18" charset="0"/>
              </a:rPr>
              <a:t>(also relates to the resources that are available to measure it in a cost-effective manner) </a:t>
            </a:r>
          </a:p>
        </p:txBody>
      </p:sp>
    </p:spTree>
    <p:extLst>
      <p:ext uri="{BB962C8B-B14F-4D97-AF65-F5344CB8AC3E}">
        <p14:creationId xmlns:p14="http://schemas.microsoft.com/office/powerpoint/2010/main" val="48774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4A8771F5-D682-4D24-A0E6-2895E93102C4}"/>
              </a:ext>
            </a:extLst>
          </p:cNvPr>
          <p:cNvGraphicFramePr>
            <a:graphicFrameLocks noGrp="1"/>
          </p:cNvGraphicFramePr>
          <p:nvPr>
            <p:extLst>
              <p:ext uri="{D42A27DB-BD31-4B8C-83A1-F6EECF244321}">
                <p14:modId xmlns:p14="http://schemas.microsoft.com/office/powerpoint/2010/main" val="2883552112"/>
              </p:ext>
            </p:extLst>
          </p:nvPr>
        </p:nvGraphicFramePr>
        <p:xfrm>
          <a:off x="381002" y="1257449"/>
          <a:ext cx="9136226" cy="5207068"/>
        </p:xfrm>
        <a:graphic>
          <a:graphicData uri="http://schemas.openxmlformats.org/drawingml/2006/table">
            <a:tbl>
              <a:tblPr firstRow="1" firstCol="1" bandRow="1">
                <a:tableStyleId>{5C22544A-7EE6-4342-B048-85BDC9FD1C3A}</a:tableStyleId>
              </a:tblPr>
              <a:tblGrid>
                <a:gridCol w="405083">
                  <a:extLst>
                    <a:ext uri="{9D8B030D-6E8A-4147-A177-3AD203B41FA5}">
                      <a16:colId xmlns:a16="http://schemas.microsoft.com/office/drawing/2014/main" val="1543802412"/>
                    </a:ext>
                  </a:extLst>
                </a:gridCol>
                <a:gridCol w="679598">
                  <a:extLst>
                    <a:ext uri="{9D8B030D-6E8A-4147-A177-3AD203B41FA5}">
                      <a16:colId xmlns:a16="http://schemas.microsoft.com/office/drawing/2014/main" val="3226552062"/>
                    </a:ext>
                  </a:extLst>
                </a:gridCol>
                <a:gridCol w="2355340">
                  <a:extLst>
                    <a:ext uri="{9D8B030D-6E8A-4147-A177-3AD203B41FA5}">
                      <a16:colId xmlns:a16="http://schemas.microsoft.com/office/drawing/2014/main" val="3391697287"/>
                    </a:ext>
                  </a:extLst>
                </a:gridCol>
                <a:gridCol w="628097">
                  <a:extLst>
                    <a:ext uri="{9D8B030D-6E8A-4147-A177-3AD203B41FA5}">
                      <a16:colId xmlns:a16="http://schemas.microsoft.com/office/drawing/2014/main" val="3729100862"/>
                    </a:ext>
                  </a:extLst>
                </a:gridCol>
                <a:gridCol w="2014507">
                  <a:extLst>
                    <a:ext uri="{9D8B030D-6E8A-4147-A177-3AD203B41FA5}">
                      <a16:colId xmlns:a16="http://schemas.microsoft.com/office/drawing/2014/main" val="956417854"/>
                    </a:ext>
                  </a:extLst>
                </a:gridCol>
                <a:gridCol w="588356">
                  <a:extLst>
                    <a:ext uri="{9D8B030D-6E8A-4147-A177-3AD203B41FA5}">
                      <a16:colId xmlns:a16="http://schemas.microsoft.com/office/drawing/2014/main" val="2185397261"/>
                    </a:ext>
                  </a:extLst>
                </a:gridCol>
                <a:gridCol w="2465245">
                  <a:extLst>
                    <a:ext uri="{9D8B030D-6E8A-4147-A177-3AD203B41FA5}">
                      <a16:colId xmlns:a16="http://schemas.microsoft.com/office/drawing/2014/main" val="806051988"/>
                    </a:ext>
                  </a:extLst>
                </a:gridCol>
              </a:tblGrid>
              <a:tr h="540069">
                <a:tc rowSpan="3">
                  <a:txBody>
                    <a:bodyPr/>
                    <a:lstStyle/>
                    <a:p>
                      <a:pPr algn="ctr">
                        <a:lnSpc>
                          <a:spcPct val="107000"/>
                        </a:lnSpc>
                        <a:spcAft>
                          <a:spcPts val="0"/>
                        </a:spcAft>
                      </a:pPr>
                      <a:r>
                        <a:rPr lang="en-GB" sz="10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EXAMPLE INDICATOR STATEMENTS</a:t>
                      </a:r>
                    </a:p>
                  </a:txBody>
                  <a:tcPr marL="43474" marR="43474" marT="0" marB="0" vert="vert270" anchor="ctr">
                    <a:solidFill>
                      <a:srgbClr val="F1222D"/>
                    </a:solidFill>
                  </a:tcPr>
                </a:tc>
                <a:tc gridSpan="2">
                  <a:txBody>
                    <a:bodyPr/>
                    <a:lstStyle/>
                    <a:p>
                      <a:pPr algn="ctr">
                        <a:lnSpc>
                          <a:spcPct val="107000"/>
                        </a:lnSpc>
                        <a:spcAft>
                          <a:spcPts val="0"/>
                        </a:spcAft>
                      </a:pPr>
                      <a:r>
                        <a:rPr lang="en-GB" sz="1000" b="0" i="0" dirty="0">
                          <a:solidFill>
                            <a:schemeClr val="bg1"/>
                          </a:solidFill>
                          <a:effectLst/>
                          <a:latin typeface="Karla" pitchFamily="2" charset="0"/>
                          <a:ea typeface="Karla" pitchFamily="2" charset="0"/>
                          <a:cs typeface="Open Sans Condensed Light" panose="020B0306030504020204" pitchFamily="34" charset="0"/>
                        </a:rPr>
                        <a:t>“90% environmental improvements as a result of using electrical cookstoves in households”</a:t>
                      </a:r>
                    </a:p>
                  </a:txBody>
                  <a:tcPr marL="43474" marR="43474" marT="0" marB="0" anchor="ctr">
                    <a:solidFill>
                      <a:srgbClr val="F1222D"/>
                    </a:solidFill>
                  </a:tcPr>
                </a:tc>
                <a:tc hMerge="1">
                  <a:txBody>
                    <a:bodyPr/>
                    <a:lstStyle/>
                    <a:p>
                      <a:endParaRPr lang="en-GB"/>
                    </a:p>
                  </a:txBody>
                  <a:tcPr/>
                </a:tc>
                <a:tc gridSpan="2">
                  <a:txBody>
                    <a:bodyPr/>
                    <a:lstStyle/>
                    <a:p>
                      <a:pPr algn="ctr">
                        <a:lnSpc>
                          <a:spcPct val="107000"/>
                        </a:lnSpc>
                        <a:spcAft>
                          <a:spcPts val="0"/>
                        </a:spcAft>
                      </a:pPr>
                      <a:r>
                        <a:rPr lang="en-GB" sz="1000" b="0" i="0" dirty="0">
                          <a:solidFill>
                            <a:schemeClr val="bg1"/>
                          </a:solidFill>
                          <a:effectLst/>
                          <a:latin typeface="Karla" pitchFamily="2" charset="0"/>
                          <a:ea typeface="Karla" pitchFamily="2" charset="0"/>
                          <a:cs typeface="Open Sans Condensed Light" panose="020B0306030504020204" pitchFamily="34" charset="0"/>
                        </a:rPr>
                        <a:t>“90% households registered in the community livelihood program are living in poverty as per the </a:t>
                      </a:r>
                      <a:r>
                        <a:rPr lang="en-GB" sz="1000" b="0" i="0" dirty="0" err="1">
                          <a:solidFill>
                            <a:schemeClr val="bg1"/>
                          </a:solidFill>
                          <a:effectLst/>
                          <a:latin typeface="Karla" pitchFamily="2" charset="0"/>
                          <a:ea typeface="Karla" pitchFamily="2" charset="0"/>
                          <a:cs typeface="Open Sans Condensed Light" panose="020B0306030504020204" pitchFamily="34" charset="0"/>
                        </a:rPr>
                        <a:t>ppi</a:t>
                      </a:r>
                      <a:r>
                        <a:rPr lang="en-GB" sz="1000" b="0" i="0" dirty="0">
                          <a:solidFill>
                            <a:schemeClr val="bg1"/>
                          </a:solidFill>
                          <a:effectLst/>
                          <a:latin typeface="Karla" pitchFamily="2" charset="0"/>
                          <a:ea typeface="Karla" pitchFamily="2" charset="0"/>
                          <a:cs typeface="Open Sans Condensed Light" panose="020B0306030504020204" pitchFamily="34" charset="0"/>
                        </a:rPr>
                        <a:t> tool”</a:t>
                      </a:r>
                    </a:p>
                  </a:txBody>
                  <a:tcPr marL="43474" marR="43474" marT="0" marB="0" anchor="ctr">
                    <a:solidFill>
                      <a:srgbClr val="F1222D"/>
                    </a:solidFill>
                  </a:tcPr>
                </a:tc>
                <a:tc hMerge="1">
                  <a:txBody>
                    <a:bodyPr/>
                    <a:lstStyle/>
                    <a:p>
                      <a:endParaRPr lang="en-GB"/>
                    </a:p>
                  </a:txBody>
                  <a:tcPr/>
                </a:tc>
                <a:tc gridSpan="2">
                  <a:txBody>
                    <a:bodyPr/>
                    <a:lstStyle/>
                    <a:p>
                      <a:pPr algn="ctr">
                        <a:lnSpc>
                          <a:spcPct val="107000"/>
                        </a:lnSpc>
                        <a:spcAft>
                          <a:spcPts val="0"/>
                        </a:spcAft>
                      </a:pPr>
                      <a:r>
                        <a:rPr lang="en-GB" sz="1000" b="0" i="0" dirty="0">
                          <a:solidFill>
                            <a:schemeClr val="bg1"/>
                          </a:solidFill>
                          <a:effectLst/>
                          <a:latin typeface="Karla" pitchFamily="2" charset="0"/>
                          <a:ea typeface="Karla" pitchFamily="2" charset="0"/>
                          <a:cs typeface="Open Sans Condensed Light" panose="020B0306030504020204" pitchFamily="34" charset="0"/>
                        </a:rPr>
                        <a:t>“90% farmers who experienced positively after completion of training in land management skills”</a:t>
                      </a:r>
                    </a:p>
                  </a:txBody>
                  <a:tcPr marL="43474" marR="43474" marT="0" marB="0" anchor="ctr">
                    <a:solidFill>
                      <a:srgbClr val="F1222D"/>
                    </a:solidFill>
                  </a:tcPr>
                </a:tc>
                <a:tc hMerge="1">
                  <a:txBody>
                    <a:bodyPr/>
                    <a:lstStyle/>
                    <a:p>
                      <a:endParaRPr lang="en-GB"/>
                    </a:p>
                  </a:txBody>
                  <a:tcPr/>
                </a:tc>
                <a:extLst>
                  <a:ext uri="{0D108BD9-81ED-4DB2-BD59-A6C34878D82A}">
                    <a16:rowId xmlns:a16="http://schemas.microsoft.com/office/drawing/2014/main" val="171907691"/>
                  </a:ext>
                </a:extLst>
              </a:tr>
              <a:tr h="165133">
                <a:tc vMerge="1">
                  <a:txBody>
                    <a:bodyPr/>
                    <a:lstStyle/>
                    <a:p>
                      <a:endParaRPr lang="en-GB"/>
                    </a:p>
                  </a:txBody>
                  <a:tcPr/>
                </a:tc>
                <a:tc>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SMART</a:t>
                      </a:r>
                    </a:p>
                  </a:txBody>
                  <a:tcPr marL="43474" marR="43474" marT="0" marB="0">
                    <a:solidFill>
                      <a:srgbClr val="A2C709"/>
                    </a:solidFill>
                  </a:tcPr>
                </a:tc>
                <a:tc rowSpan="2">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RATIONALE</a:t>
                      </a:r>
                    </a:p>
                  </a:txBody>
                  <a:tcPr marL="43474" marR="43474" marT="0" marB="0" anchor="ctr">
                    <a:solidFill>
                      <a:srgbClr val="A2C709"/>
                    </a:solidFill>
                  </a:tcPr>
                </a:tc>
                <a:tc>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SMART</a:t>
                      </a:r>
                    </a:p>
                  </a:txBody>
                  <a:tcPr marL="43474" marR="43474" marT="0" marB="0">
                    <a:solidFill>
                      <a:srgbClr val="A2C709"/>
                    </a:solidFill>
                  </a:tcPr>
                </a:tc>
                <a:tc rowSpan="2">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RATIONALE</a:t>
                      </a:r>
                    </a:p>
                  </a:txBody>
                  <a:tcPr marL="43474" marR="43474" marT="0" marB="0" anchor="ctr">
                    <a:solidFill>
                      <a:srgbClr val="A2C709"/>
                    </a:solidFill>
                  </a:tcPr>
                </a:tc>
                <a:tc>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SMART</a:t>
                      </a:r>
                    </a:p>
                  </a:txBody>
                  <a:tcPr marL="43474" marR="43474" marT="0" marB="0">
                    <a:solidFill>
                      <a:srgbClr val="A2C709"/>
                    </a:solidFill>
                  </a:tcPr>
                </a:tc>
                <a:tc rowSpan="2">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RATIONALE</a:t>
                      </a:r>
                    </a:p>
                  </a:txBody>
                  <a:tcPr marL="43474" marR="43474" marT="0" marB="0" anchor="ctr">
                    <a:solidFill>
                      <a:srgbClr val="A2C709"/>
                    </a:solidFill>
                  </a:tcPr>
                </a:tc>
                <a:extLst>
                  <a:ext uri="{0D108BD9-81ED-4DB2-BD59-A6C34878D82A}">
                    <a16:rowId xmlns:a16="http://schemas.microsoft.com/office/drawing/2014/main" val="3240868373"/>
                  </a:ext>
                </a:extLst>
              </a:tr>
              <a:tr h="182545">
                <a:tc vMerge="1">
                  <a:txBody>
                    <a:bodyPr/>
                    <a:lstStyle/>
                    <a:p>
                      <a:endParaRPr lang="en-GB"/>
                    </a:p>
                  </a:txBody>
                  <a:tcPr/>
                </a:tc>
                <a:tc>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YES/NO</a:t>
                      </a:r>
                    </a:p>
                  </a:txBody>
                  <a:tcPr marL="43474" marR="43474" marT="0" marB="0">
                    <a:solidFill>
                      <a:srgbClr val="A2C709"/>
                    </a:solidFill>
                  </a:tcPr>
                </a:tc>
                <a:tc vMerge="1">
                  <a:txBody>
                    <a:bodyPr/>
                    <a:lstStyle/>
                    <a:p>
                      <a:endParaRPr lang="en-GB"/>
                    </a:p>
                  </a:txBody>
                  <a:tcPr/>
                </a:tc>
                <a:tc>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YES/NO</a:t>
                      </a:r>
                    </a:p>
                  </a:txBody>
                  <a:tcPr marL="43474" marR="43474" marT="0" marB="0">
                    <a:solidFill>
                      <a:srgbClr val="A2C709"/>
                    </a:solidFill>
                  </a:tcPr>
                </a:tc>
                <a:tc vMerge="1">
                  <a:txBody>
                    <a:bodyPr/>
                    <a:lstStyle/>
                    <a:p>
                      <a:endParaRPr lang="en-GB"/>
                    </a:p>
                  </a:txBody>
                  <a:tcPr/>
                </a:tc>
                <a:tc>
                  <a:txBody>
                    <a:bodyPr/>
                    <a:lstStyle/>
                    <a:p>
                      <a:pPr algn="ctr">
                        <a:lnSpc>
                          <a:spcPct val="107000"/>
                        </a:lnSpc>
                        <a:spcAft>
                          <a:spcPts val="0"/>
                        </a:spcAft>
                      </a:pPr>
                      <a:r>
                        <a:rPr lang="en-GB" sz="1200" b="0" i="0" dirty="0">
                          <a:solidFill>
                            <a:schemeClr val="bg1"/>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YES/NO</a:t>
                      </a:r>
                    </a:p>
                  </a:txBody>
                  <a:tcPr marL="43474" marR="43474" marT="0" marB="0">
                    <a:solidFill>
                      <a:srgbClr val="A2C709"/>
                    </a:solidFill>
                  </a:tcPr>
                </a:tc>
                <a:tc vMerge="1">
                  <a:txBody>
                    <a:bodyPr/>
                    <a:lstStyle/>
                    <a:p>
                      <a:endParaRPr lang="en-GB"/>
                    </a:p>
                  </a:txBody>
                  <a:tcPr/>
                </a:tc>
                <a:extLst>
                  <a:ext uri="{0D108BD9-81ED-4DB2-BD59-A6C34878D82A}">
                    <a16:rowId xmlns:a16="http://schemas.microsoft.com/office/drawing/2014/main" val="2403003818"/>
                  </a:ext>
                </a:extLst>
              </a:tr>
              <a:tr h="683470">
                <a:tc>
                  <a:txBody>
                    <a:bodyPr/>
                    <a:lstStyle/>
                    <a:p>
                      <a:pPr algn="ctr">
                        <a:lnSpc>
                          <a:spcPct val="107000"/>
                        </a:lnSpc>
                        <a:spcAft>
                          <a:spcPts val="0"/>
                        </a:spcAft>
                      </a:pPr>
                      <a:r>
                        <a:rPr lang="en-GB" sz="2400" b="0" i="0" dirty="0">
                          <a:solidFill>
                            <a:schemeClr val="bg2">
                              <a:lumMod val="25000"/>
                            </a:schemeClr>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S</a:t>
                      </a:r>
                    </a:p>
                  </a:txBody>
                  <a:tcPr marL="43474" marR="43474" marT="0" marB="0" anchor="ctr">
                    <a:solidFill>
                      <a:srgbClr val="A2C709"/>
                    </a:solidFill>
                  </a:tcPr>
                </a:tc>
                <a:tc>
                  <a:txBody>
                    <a:bodyPr/>
                    <a:lstStyle/>
                    <a:p>
                      <a:pPr algn="ctr">
                        <a:lnSpc>
                          <a:spcPct val="107000"/>
                        </a:lnSpc>
                        <a:spcAft>
                          <a:spcPts val="0"/>
                        </a:spcAft>
                      </a:pPr>
                      <a:endParaRPr lang="en-GB" sz="11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dirty="0">
                          <a:solidFill>
                            <a:schemeClr val="bg2">
                              <a:lumMod val="25000"/>
                            </a:schemeClr>
                          </a:solidFill>
                          <a:latin typeface="Karla" pitchFamily="2" charset="0"/>
                          <a:ea typeface="Karla" pitchFamily="2" charset="0"/>
                        </a:rPr>
                        <a:t>Environmental improvement is too vague and subjective – it has to be specific, e.g. water or air quality improvement.</a:t>
                      </a:r>
                      <a:endParaRPr lang="en-GB" sz="1000" dirty="0">
                        <a:solidFill>
                          <a:schemeClr val="tx1">
                            <a:lumMod val="75000"/>
                            <a:lumOff val="25000"/>
                          </a:schemeClr>
                        </a:solidFill>
                        <a:highlight>
                          <a:srgbClr val="F1222D"/>
                        </a:highlight>
                        <a:latin typeface="Karla" pitchFamily="2" charset="0"/>
                        <a:ea typeface="Karla" pitchFamily="2" charset="0"/>
                      </a:endParaRPr>
                    </a:p>
                  </a:txBody>
                  <a:tcPr marL="43474" marR="43474" marT="0" marB="0" anchor="ctr">
                    <a:solidFill>
                      <a:schemeClr val="accent1">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nSpc>
                          <a:spcPct val="107000"/>
                        </a:lnSpc>
                      </a:pPr>
                      <a:r>
                        <a:rPr lang="en-GB" sz="1000" dirty="0">
                          <a:solidFill>
                            <a:schemeClr val="bg2">
                              <a:lumMod val="25000"/>
                            </a:schemeClr>
                          </a:solidFill>
                          <a:latin typeface="Karla" pitchFamily="2" charset="0"/>
                          <a:ea typeface="Karla" pitchFamily="2" charset="0"/>
                        </a:rPr>
                        <a:t>It is specific to measurement of household poverty</a:t>
                      </a:r>
                      <a:endParaRPr lang="en-GB" sz="1000" dirty="0">
                        <a:solidFill>
                          <a:schemeClr val="bg2">
                            <a:lumMod val="25000"/>
                          </a:schemeClr>
                        </a:solidFill>
                        <a:latin typeface="Karla" pitchFamily="2" charset="0"/>
                        <a:ea typeface="Karla" pitchFamily="2" charset="0"/>
                        <a:cs typeface="Times New Roman" panose="02020603050405020304" pitchFamily="18" charset="0"/>
                      </a:endParaRPr>
                    </a:p>
                    <a:p>
                      <a:endParaRPr lang="en-GB" sz="1000" dirty="0">
                        <a:latin typeface="Karla" pitchFamily="2" charset="0"/>
                        <a:ea typeface="Karla" pitchFamily="2" charset="0"/>
                      </a:endParaRPr>
                    </a:p>
                    <a:p>
                      <a:pPr algn="l">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dirty="0">
                          <a:solidFill>
                            <a:schemeClr val="bg2">
                              <a:lumMod val="25000"/>
                            </a:schemeClr>
                          </a:solidFill>
                          <a:latin typeface="Karla" pitchFamily="2" charset="0"/>
                          <a:ea typeface="Karla" pitchFamily="2" charset="0"/>
                        </a:rPr>
                        <a:t>Experienced positively is too vague and subjective – it has to be specific, e.g. increased agricultural  productivity?</a:t>
                      </a:r>
                    </a:p>
                    <a:p>
                      <a:pPr algn="l">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extLst>
                  <a:ext uri="{0D108BD9-81ED-4DB2-BD59-A6C34878D82A}">
                    <a16:rowId xmlns:a16="http://schemas.microsoft.com/office/drawing/2014/main" val="952269869"/>
                  </a:ext>
                </a:extLst>
              </a:tr>
              <a:tr h="1029027">
                <a:tc>
                  <a:txBody>
                    <a:bodyPr/>
                    <a:lstStyle/>
                    <a:p>
                      <a:pPr algn="ctr">
                        <a:lnSpc>
                          <a:spcPct val="107000"/>
                        </a:lnSpc>
                        <a:spcAft>
                          <a:spcPts val="0"/>
                        </a:spcAft>
                      </a:pPr>
                      <a:r>
                        <a:rPr lang="en-GB" sz="2400" b="0" i="0" dirty="0">
                          <a:solidFill>
                            <a:schemeClr val="bg2">
                              <a:lumMod val="25000"/>
                            </a:schemeClr>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M</a:t>
                      </a:r>
                    </a:p>
                  </a:txBody>
                  <a:tcPr marL="43474" marR="43474" marT="0" marB="0" anchor="ctr">
                    <a:solidFill>
                      <a:srgbClr val="A2C709"/>
                    </a:solidFill>
                  </a:tcPr>
                </a:tc>
                <a:tc>
                  <a:txBody>
                    <a:bodyPr/>
                    <a:lstStyle/>
                    <a:p>
                      <a:pPr algn="ctr">
                        <a:lnSpc>
                          <a:spcPct val="107000"/>
                        </a:lnSpc>
                        <a:spcAft>
                          <a:spcPts val="0"/>
                        </a:spcAft>
                      </a:pPr>
                      <a:endParaRPr lang="en-GB" sz="11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dirty="0">
                          <a:solidFill>
                            <a:schemeClr val="bg2">
                              <a:lumMod val="25000"/>
                            </a:schemeClr>
                          </a:solidFill>
                          <a:latin typeface="Karla" pitchFamily="2" charset="0"/>
                          <a:ea typeface="Karla" pitchFamily="2" charset="0"/>
                        </a:rPr>
                        <a:t>No measurable element – how is improvement being measured? if it is air quality measurement, then it should be measured via Particulate Matter index. </a:t>
                      </a:r>
                    </a:p>
                    <a:p>
                      <a:pPr algn="l">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dirty="0">
                          <a:solidFill>
                            <a:schemeClr val="bg2">
                              <a:lumMod val="25000"/>
                            </a:schemeClr>
                          </a:solidFill>
                          <a:latin typeface="Karla" pitchFamily="2" charset="0"/>
                          <a:ea typeface="Karla" pitchFamily="2" charset="0"/>
                        </a:rPr>
                        <a:t>PPI is a widely-used tool that is able to measure a household characteristic on whether it is living in poverty conditions</a:t>
                      </a:r>
                      <a:endParaRPr lang="en-GB" sz="1000" dirty="0">
                        <a:latin typeface="Karla" pitchFamily="2" charset="0"/>
                        <a:ea typeface="Karla" pitchFamily="2" charset="0"/>
                      </a:endParaRPr>
                    </a:p>
                    <a:p>
                      <a:pPr algn="l">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dirty="0">
                          <a:solidFill>
                            <a:schemeClr val="bg2">
                              <a:lumMod val="25000"/>
                            </a:schemeClr>
                          </a:solidFill>
                          <a:latin typeface="Karla" pitchFamily="2" charset="0"/>
                          <a:ea typeface="Karla" pitchFamily="2" charset="0"/>
                        </a:rPr>
                        <a:t>No measurement element – how is positive experience going to be  measured? if it is increased productivity, then it should be measured via sales of agricultural produce</a:t>
                      </a: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extLst>
                  <a:ext uri="{0D108BD9-81ED-4DB2-BD59-A6C34878D82A}">
                    <a16:rowId xmlns:a16="http://schemas.microsoft.com/office/drawing/2014/main" val="3942865340"/>
                  </a:ext>
                </a:extLst>
              </a:tr>
              <a:tr h="683713">
                <a:tc>
                  <a:txBody>
                    <a:bodyPr/>
                    <a:lstStyle/>
                    <a:p>
                      <a:pPr algn="ctr">
                        <a:lnSpc>
                          <a:spcPct val="107000"/>
                        </a:lnSpc>
                        <a:spcAft>
                          <a:spcPts val="0"/>
                        </a:spcAft>
                      </a:pPr>
                      <a:r>
                        <a:rPr lang="en-GB" sz="2400" b="0" i="0" dirty="0">
                          <a:solidFill>
                            <a:schemeClr val="bg2">
                              <a:lumMod val="25000"/>
                            </a:schemeClr>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A</a:t>
                      </a:r>
                    </a:p>
                  </a:txBody>
                  <a:tcPr marL="43474" marR="43474" marT="0" marB="0" anchor="ctr">
                    <a:solidFill>
                      <a:srgbClr val="A2C709"/>
                    </a:solidFill>
                  </a:tcPr>
                </a:tc>
                <a:tc>
                  <a:txBody>
                    <a:bodyPr/>
                    <a:lstStyle/>
                    <a:p>
                      <a:pPr algn="ctr">
                        <a:lnSpc>
                          <a:spcPct val="107000"/>
                        </a:lnSpc>
                        <a:spcAft>
                          <a:spcPts val="0"/>
                        </a:spcAft>
                      </a:pPr>
                      <a:endParaRPr lang="en-GB" sz="11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2">
                        <a:lumMod val="20000"/>
                        <a:lumOff val="80000"/>
                      </a:schemeClr>
                    </a:solidFill>
                  </a:tcPr>
                </a:tc>
                <a:tc>
                  <a:txBody>
                    <a:bodyPr/>
                    <a:lstStyle/>
                    <a:p>
                      <a:pPr>
                        <a:lnSpc>
                          <a:spcPct val="107000"/>
                        </a:lnSpc>
                      </a:pPr>
                      <a:r>
                        <a:rPr lang="en-GB" sz="1000" dirty="0">
                          <a:solidFill>
                            <a:srgbClr val="FF0000"/>
                          </a:solidFill>
                          <a:latin typeface="Karla" pitchFamily="2" charset="0"/>
                          <a:ea typeface="Karla" pitchFamily="2" charset="0"/>
                        </a:rPr>
                        <a:t>90% target may not be attainable, if the </a:t>
                      </a:r>
                      <a:r>
                        <a:rPr lang="en-GB" sz="1000" dirty="0">
                          <a:solidFill>
                            <a:schemeClr val="accent3">
                              <a:lumMod val="50000"/>
                            </a:schemeClr>
                          </a:solidFill>
                          <a:latin typeface="Karla" pitchFamily="2" charset="0"/>
                          <a:ea typeface="Karla" pitchFamily="2" charset="0"/>
                        </a:rPr>
                        <a:t>program does not address the on-going usage of traditional cookstoves</a:t>
                      </a: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2">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nSpc>
                          <a:spcPct val="107000"/>
                        </a:lnSpc>
                      </a:pPr>
                      <a:r>
                        <a:rPr lang="en-GB" sz="1000" dirty="0">
                          <a:solidFill>
                            <a:schemeClr val="bg2">
                              <a:lumMod val="25000"/>
                            </a:schemeClr>
                          </a:solidFill>
                          <a:latin typeface="Karla" pitchFamily="2" charset="0"/>
                          <a:ea typeface="Karla" pitchFamily="2" charset="0"/>
                        </a:rPr>
                        <a:t>90% target is attainable, provided that PPI score is an eligibility criterion for registering households</a:t>
                      </a:r>
                      <a:endParaRPr lang="en-GB" sz="1000" dirty="0">
                        <a:solidFill>
                          <a:schemeClr val="bg2">
                            <a:lumMod val="25000"/>
                          </a:schemeClr>
                        </a:solidFill>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nSpc>
                          <a:spcPct val="107000"/>
                        </a:lnSpc>
                      </a:pPr>
                      <a:r>
                        <a:rPr lang="en-GB" sz="1000" dirty="0">
                          <a:solidFill>
                            <a:srgbClr val="FF0000"/>
                          </a:solidFill>
                          <a:latin typeface="Karla" pitchFamily="2" charset="0"/>
                          <a:ea typeface="Karla" pitchFamily="2" charset="0"/>
                        </a:rPr>
                        <a:t>90% target may not be attainable, if the </a:t>
                      </a:r>
                      <a:r>
                        <a:rPr lang="en-GB" sz="1000" dirty="0">
                          <a:solidFill>
                            <a:schemeClr val="accent3">
                              <a:lumMod val="50000"/>
                            </a:schemeClr>
                          </a:solidFill>
                          <a:latin typeface="Karla" pitchFamily="2" charset="0"/>
                          <a:ea typeface="Karla" pitchFamily="2" charset="0"/>
                        </a:rPr>
                        <a:t>program does not address water irrigation issues in the farmland</a:t>
                      </a:r>
                    </a:p>
                  </a:txBody>
                  <a:tcPr marL="43474" marR="43474" marT="0" marB="0" anchor="ctr">
                    <a:solidFill>
                      <a:schemeClr val="accent6">
                        <a:lumMod val="20000"/>
                        <a:lumOff val="80000"/>
                      </a:schemeClr>
                    </a:solidFill>
                  </a:tcPr>
                </a:tc>
                <a:extLst>
                  <a:ext uri="{0D108BD9-81ED-4DB2-BD59-A6C34878D82A}">
                    <a16:rowId xmlns:a16="http://schemas.microsoft.com/office/drawing/2014/main" val="2698705029"/>
                  </a:ext>
                </a:extLst>
              </a:tr>
              <a:tr h="856248">
                <a:tc>
                  <a:txBody>
                    <a:bodyPr/>
                    <a:lstStyle/>
                    <a:p>
                      <a:pPr algn="ctr">
                        <a:lnSpc>
                          <a:spcPct val="107000"/>
                        </a:lnSpc>
                        <a:spcAft>
                          <a:spcPts val="0"/>
                        </a:spcAft>
                      </a:pPr>
                      <a:r>
                        <a:rPr lang="en-GB" sz="2400" b="0" i="0" dirty="0">
                          <a:solidFill>
                            <a:schemeClr val="bg2">
                              <a:lumMod val="25000"/>
                            </a:schemeClr>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R</a:t>
                      </a:r>
                    </a:p>
                  </a:txBody>
                  <a:tcPr marL="43474" marR="43474" marT="0" marB="0" anchor="ctr">
                    <a:solidFill>
                      <a:srgbClr val="A2C709"/>
                    </a:solidFill>
                  </a:tcPr>
                </a:tc>
                <a:tc>
                  <a:txBody>
                    <a:bodyPr/>
                    <a:lstStyle/>
                    <a:p>
                      <a:pPr algn="ctr">
                        <a:lnSpc>
                          <a:spcPct val="107000"/>
                        </a:lnSpc>
                        <a:spcAft>
                          <a:spcPts val="0"/>
                        </a:spcAft>
                      </a:pPr>
                      <a:endParaRPr lang="en-GB" sz="11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r>
                        <a:rPr lang="en-GB" sz="1000" dirty="0">
                          <a:solidFill>
                            <a:schemeClr val="bg2">
                              <a:lumMod val="25000"/>
                            </a:schemeClr>
                          </a:solidFill>
                          <a:latin typeface="Karla" pitchFamily="2" charset="0"/>
                          <a:ea typeface="Karla" pitchFamily="2" charset="0"/>
                        </a:rPr>
                        <a:t>Yes, cookstoves usage can lead to an outcome of air quality improvement in the household</a:t>
                      </a:r>
                      <a:endParaRPr lang="en-GB" sz="1000" dirty="0">
                        <a:solidFill>
                          <a:schemeClr val="bg2">
                            <a:lumMod val="25000"/>
                          </a:schemeClr>
                        </a:solidFill>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nSpc>
                          <a:spcPct val="107000"/>
                        </a:lnSpc>
                      </a:pPr>
                      <a:r>
                        <a:rPr lang="en-GB" sz="1000" dirty="0">
                          <a:solidFill>
                            <a:schemeClr val="bg2">
                              <a:lumMod val="25000"/>
                            </a:schemeClr>
                          </a:solidFill>
                          <a:latin typeface="Karla" pitchFamily="2" charset="0"/>
                          <a:ea typeface="Karla" pitchFamily="2" charset="0"/>
                        </a:rPr>
                        <a:t>Yes, knowing the right stakeholder group (poor households) from the start ensures that resources are channelled effectively</a:t>
                      </a:r>
                      <a:endParaRPr lang="en-GB" sz="1000" dirty="0">
                        <a:solidFill>
                          <a:schemeClr val="bg2">
                            <a:lumMod val="25000"/>
                          </a:schemeClr>
                        </a:solidFill>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nSpc>
                          <a:spcPct val="107000"/>
                        </a:lnSpc>
                      </a:pPr>
                      <a:r>
                        <a:rPr lang="en-GB" sz="1000" dirty="0">
                          <a:solidFill>
                            <a:schemeClr val="bg2">
                              <a:lumMod val="25000"/>
                            </a:schemeClr>
                          </a:solidFill>
                          <a:latin typeface="Karla" pitchFamily="2" charset="0"/>
                          <a:ea typeface="Karla" pitchFamily="2" charset="0"/>
                        </a:rPr>
                        <a:t>Yes, training outcome can potentially lead to increased agricultural productivity</a:t>
                      </a: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extLst>
                  <a:ext uri="{0D108BD9-81ED-4DB2-BD59-A6C34878D82A}">
                    <a16:rowId xmlns:a16="http://schemas.microsoft.com/office/drawing/2014/main" val="2885523696"/>
                  </a:ext>
                </a:extLst>
              </a:tr>
              <a:tr h="856248">
                <a:tc>
                  <a:txBody>
                    <a:bodyPr/>
                    <a:lstStyle/>
                    <a:p>
                      <a:pPr algn="ctr">
                        <a:lnSpc>
                          <a:spcPct val="107000"/>
                        </a:lnSpc>
                        <a:spcAft>
                          <a:spcPts val="0"/>
                        </a:spcAft>
                      </a:pPr>
                      <a:r>
                        <a:rPr lang="en-GB" sz="2400" b="0" i="0" dirty="0">
                          <a:solidFill>
                            <a:schemeClr val="bg2">
                              <a:lumMod val="25000"/>
                            </a:schemeClr>
                          </a:solidFill>
                          <a:effectLst/>
                          <a:latin typeface="Open Sans Condensed Light" panose="020B0306030504020204" pitchFamily="34" charset="0"/>
                          <a:ea typeface="Open Sans Condensed Light" panose="020B0306030504020204" pitchFamily="34" charset="0"/>
                          <a:cs typeface="Open Sans Condensed Light" panose="020B0306030504020204" pitchFamily="34" charset="0"/>
                        </a:rPr>
                        <a:t>T</a:t>
                      </a:r>
                    </a:p>
                  </a:txBody>
                  <a:tcPr marL="43474" marR="43474" marT="0" marB="0" anchor="ctr">
                    <a:solidFill>
                      <a:srgbClr val="A2C709"/>
                    </a:solidFill>
                  </a:tcPr>
                </a:tc>
                <a:tc>
                  <a:txBody>
                    <a:bodyPr/>
                    <a:lstStyle/>
                    <a:p>
                      <a:pPr algn="ctr">
                        <a:lnSpc>
                          <a:spcPct val="107000"/>
                        </a:lnSpc>
                        <a:spcAft>
                          <a:spcPts val="0"/>
                        </a:spcAft>
                      </a:pPr>
                      <a:endParaRPr lang="en-GB" sz="11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dirty="0">
                          <a:solidFill>
                            <a:schemeClr val="bg2">
                              <a:lumMod val="25000"/>
                            </a:schemeClr>
                          </a:solidFill>
                          <a:latin typeface="Karla" pitchFamily="2" charset="0"/>
                          <a:ea typeface="Karla" pitchFamily="2" charset="0"/>
                        </a:rPr>
                        <a:t>It has time-bound element - % improvement compared to baseline, but air quality measurement could be expensive </a:t>
                      </a:r>
                    </a:p>
                  </a:txBody>
                  <a:tcPr marL="43474" marR="43474" marT="0" marB="0" anchor="ctr">
                    <a:solidFill>
                      <a:schemeClr val="accent1">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nSpc>
                          <a:spcPct val="107000"/>
                        </a:lnSpc>
                      </a:pPr>
                      <a:r>
                        <a:rPr lang="en-GB" sz="1000" dirty="0">
                          <a:solidFill>
                            <a:schemeClr val="bg2">
                              <a:lumMod val="25000"/>
                            </a:schemeClr>
                          </a:solidFill>
                          <a:latin typeface="Karla" pitchFamily="2" charset="0"/>
                          <a:ea typeface="Karla" pitchFamily="2" charset="0"/>
                        </a:rPr>
                        <a:t>This is measured at the beginning (registration) prior to start of the program, and PPI tool is also cost effective</a:t>
                      </a:r>
                      <a:endParaRPr lang="en-GB" sz="1000" dirty="0">
                        <a:solidFill>
                          <a:schemeClr val="bg2">
                            <a:lumMod val="25000"/>
                          </a:schemeClr>
                        </a:solidFill>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gn="ctr">
                        <a:lnSpc>
                          <a:spcPct val="107000"/>
                        </a:lnSpc>
                        <a:spcAft>
                          <a:spcPts val="0"/>
                        </a:spcAft>
                      </a:pPr>
                      <a:endParaRPr lang="en-GB" sz="1000" dirty="0">
                        <a:solidFill>
                          <a:schemeClr val="bg2">
                            <a:lumMod val="25000"/>
                          </a:schemeClr>
                        </a:solidFill>
                        <a:effectLst/>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tc>
                  <a:txBody>
                    <a:bodyPr/>
                    <a:lstStyle/>
                    <a:p>
                      <a:pPr>
                        <a:lnSpc>
                          <a:spcPct val="107000"/>
                        </a:lnSpc>
                      </a:pPr>
                      <a:r>
                        <a:rPr lang="en-GB" sz="1000" dirty="0">
                          <a:solidFill>
                            <a:schemeClr val="bg2">
                              <a:lumMod val="25000"/>
                            </a:schemeClr>
                          </a:solidFill>
                          <a:latin typeface="Karla" pitchFamily="2" charset="0"/>
                          <a:ea typeface="Karla" pitchFamily="2" charset="0"/>
                        </a:rPr>
                        <a:t>This is measured after training sessions, and data can be conveniently collected via a farmers survey</a:t>
                      </a:r>
                      <a:endParaRPr lang="en-GB" sz="1000" dirty="0">
                        <a:solidFill>
                          <a:schemeClr val="bg2">
                            <a:lumMod val="25000"/>
                          </a:schemeClr>
                        </a:solidFill>
                        <a:latin typeface="Karla" pitchFamily="2" charset="0"/>
                        <a:ea typeface="Karla" pitchFamily="2" charset="0"/>
                        <a:cs typeface="Times New Roman" panose="02020603050405020304" pitchFamily="18" charset="0"/>
                      </a:endParaRPr>
                    </a:p>
                  </a:txBody>
                  <a:tcPr marL="43474" marR="43474" marT="0" marB="0" anchor="ctr">
                    <a:solidFill>
                      <a:schemeClr val="accent6">
                        <a:lumMod val="20000"/>
                        <a:lumOff val="80000"/>
                      </a:schemeClr>
                    </a:solidFill>
                  </a:tcPr>
                </a:tc>
                <a:extLst>
                  <a:ext uri="{0D108BD9-81ED-4DB2-BD59-A6C34878D82A}">
                    <a16:rowId xmlns:a16="http://schemas.microsoft.com/office/drawing/2014/main" val="249856693"/>
                  </a:ext>
                </a:extLst>
              </a:tr>
            </a:tbl>
          </a:graphicData>
        </a:graphic>
      </p:graphicFrame>
      <p:pic>
        <p:nvPicPr>
          <p:cNvPr id="18" name="Picture 17">
            <a:extLst>
              <a:ext uri="{FF2B5EF4-FFF2-40B4-BE49-F238E27FC236}">
                <a16:creationId xmlns:a16="http://schemas.microsoft.com/office/drawing/2014/main" id="{7A5020B8-16EE-4C9C-8761-C34BFF08515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855663" y="2172727"/>
            <a:ext cx="573480" cy="622548"/>
          </a:xfrm>
          <a:prstGeom prst="rect">
            <a:avLst/>
          </a:prstGeom>
        </p:spPr>
      </p:pic>
      <p:pic>
        <p:nvPicPr>
          <p:cNvPr id="19" name="Picture 18">
            <a:extLst>
              <a:ext uri="{FF2B5EF4-FFF2-40B4-BE49-F238E27FC236}">
                <a16:creationId xmlns:a16="http://schemas.microsoft.com/office/drawing/2014/main" id="{34731920-41B6-4584-A074-FC539B039246}"/>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3803325" y="3105983"/>
            <a:ext cx="573479" cy="584835"/>
          </a:xfrm>
          <a:prstGeom prst="rect">
            <a:avLst/>
          </a:prstGeom>
        </p:spPr>
      </p:pic>
      <p:pic>
        <p:nvPicPr>
          <p:cNvPr id="20" name="Picture 19">
            <a:extLst>
              <a:ext uri="{FF2B5EF4-FFF2-40B4-BE49-F238E27FC236}">
                <a16:creationId xmlns:a16="http://schemas.microsoft.com/office/drawing/2014/main" id="{CD0D7D54-5BD8-4822-AC8B-AF92B7BA4C57}"/>
              </a:ext>
            </a:extLst>
          </p:cNvPr>
          <p:cNvPicPr>
            <a:picLocks noChangeAspect="1"/>
          </p:cNvPicPr>
          <p:nvPr/>
        </p:nvPicPr>
        <p:blipFill>
          <a:blip r:embed="rId7">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855663" y="3087126"/>
            <a:ext cx="573480" cy="622548"/>
          </a:xfrm>
          <a:prstGeom prst="rect">
            <a:avLst/>
          </a:prstGeom>
        </p:spPr>
      </p:pic>
      <p:pic>
        <p:nvPicPr>
          <p:cNvPr id="21" name="Picture 20">
            <a:extLst>
              <a:ext uri="{FF2B5EF4-FFF2-40B4-BE49-F238E27FC236}">
                <a16:creationId xmlns:a16="http://schemas.microsoft.com/office/drawing/2014/main" id="{7F23EFDE-AE5D-4CDB-9827-6A678426D655}"/>
              </a:ext>
            </a:extLst>
          </p:cNvPr>
          <p:cNvPicPr>
            <a:picLocks noChangeAspect="1"/>
          </p:cNvPicPr>
          <p:nvPr/>
        </p:nvPicPr>
        <p:blipFill>
          <a:blip r:embed="rId7">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864064" y="3914205"/>
            <a:ext cx="334146" cy="362736"/>
          </a:xfrm>
          <a:prstGeom prst="rect">
            <a:avLst/>
          </a:prstGeom>
        </p:spPr>
      </p:pic>
      <p:pic>
        <p:nvPicPr>
          <p:cNvPr id="22" name="Picture 21">
            <a:extLst>
              <a:ext uri="{FF2B5EF4-FFF2-40B4-BE49-F238E27FC236}">
                <a16:creationId xmlns:a16="http://schemas.microsoft.com/office/drawing/2014/main" id="{281DE8E4-4F3E-4286-9E06-0C3E7B424935}"/>
              </a:ext>
            </a:extLst>
          </p:cNvPr>
          <p:cNvPicPr>
            <a:picLocks noChangeAspect="1"/>
          </p:cNvPicPr>
          <p:nvPr/>
        </p:nvPicPr>
        <p:blipFill>
          <a:blip r:embed="rId7">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864064" y="5564301"/>
            <a:ext cx="573480" cy="622548"/>
          </a:xfrm>
          <a:prstGeom prst="rect">
            <a:avLst/>
          </a:prstGeom>
        </p:spPr>
      </p:pic>
      <p:pic>
        <p:nvPicPr>
          <p:cNvPr id="23" name="Picture 22">
            <a:extLst>
              <a:ext uri="{FF2B5EF4-FFF2-40B4-BE49-F238E27FC236}">
                <a16:creationId xmlns:a16="http://schemas.microsoft.com/office/drawing/2014/main" id="{CE03186A-25CD-4113-91D0-06F00AC0CC49}"/>
              </a:ext>
            </a:extLst>
          </p:cNvPr>
          <p:cNvPicPr>
            <a:picLocks noChangeAspect="1"/>
          </p:cNvPicPr>
          <p:nvPr/>
        </p:nvPicPr>
        <p:blipFill>
          <a:blip r:embed="rId7">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6502864" y="2172727"/>
            <a:ext cx="573480" cy="622548"/>
          </a:xfrm>
          <a:prstGeom prst="rect">
            <a:avLst/>
          </a:prstGeom>
        </p:spPr>
      </p:pic>
      <p:pic>
        <p:nvPicPr>
          <p:cNvPr id="24" name="Picture 23">
            <a:extLst>
              <a:ext uri="{FF2B5EF4-FFF2-40B4-BE49-F238E27FC236}">
                <a16:creationId xmlns:a16="http://schemas.microsoft.com/office/drawing/2014/main" id="{83548A0E-E4D9-4DF7-B2DD-E79864D6C52C}"/>
              </a:ext>
            </a:extLst>
          </p:cNvPr>
          <p:cNvPicPr>
            <a:picLocks noChangeAspect="1"/>
          </p:cNvPicPr>
          <p:nvPr/>
        </p:nvPicPr>
        <p:blipFill>
          <a:blip r:embed="rId7">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6502859" y="3087126"/>
            <a:ext cx="573480" cy="622548"/>
          </a:xfrm>
          <a:prstGeom prst="rect">
            <a:avLst/>
          </a:prstGeom>
        </p:spPr>
      </p:pic>
      <p:pic>
        <p:nvPicPr>
          <p:cNvPr id="26" name="Picture 25">
            <a:extLst>
              <a:ext uri="{FF2B5EF4-FFF2-40B4-BE49-F238E27FC236}">
                <a16:creationId xmlns:a16="http://schemas.microsoft.com/office/drawing/2014/main" id="{E312431C-ED97-4DB8-9731-A2E04ACC8494}"/>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781123" y="4737223"/>
            <a:ext cx="573479" cy="584835"/>
          </a:xfrm>
          <a:prstGeom prst="rect">
            <a:avLst/>
          </a:prstGeom>
        </p:spPr>
      </p:pic>
      <p:pic>
        <p:nvPicPr>
          <p:cNvPr id="27" name="Picture 26">
            <a:extLst>
              <a:ext uri="{FF2B5EF4-FFF2-40B4-BE49-F238E27FC236}">
                <a16:creationId xmlns:a16="http://schemas.microsoft.com/office/drawing/2014/main" id="{09575288-1DF5-478E-AA9D-47C67D1481B2}"/>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3820191" y="2260376"/>
            <a:ext cx="573479" cy="584835"/>
          </a:xfrm>
          <a:prstGeom prst="rect">
            <a:avLst/>
          </a:prstGeom>
        </p:spPr>
      </p:pic>
      <p:pic>
        <p:nvPicPr>
          <p:cNvPr id="28" name="Picture 27">
            <a:extLst>
              <a:ext uri="{FF2B5EF4-FFF2-40B4-BE49-F238E27FC236}">
                <a16:creationId xmlns:a16="http://schemas.microsoft.com/office/drawing/2014/main" id="{68AA09A2-FA84-404F-A3EA-42FB8E5EEDAA}"/>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3803325" y="3951919"/>
            <a:ext cx="573479" cy="584835"/>
          </a:xfrm>
          <a:prstGeom prst="rect">
            <a:avLst/>
          </a:prstGeom>
        </p:spPr>
      </p:pic>
      <p:pic>
        <p:nvPicPr>
          <p:cNvPr id="29" name="Picture 28">
            <a:extLst>
              <a:ext uri="{FF2B5EF4-FFF2-40B4-BE49-F238E27FC236}">
                <a16:creationId xmlns:a16="http://schemas.microsoft.com/office/drawing/2014/main" id="{0C01B6B2-C607-4823-9E39-67F95E091B5B}"/>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3820190" y="4737223"/>
            <a:ext cx="573479" cy="584835"/>
          </a:xfrm>
          <a:prstGeom prst="rect">
            <a:avLst/>
          </a:prstGeom>
        </p:spPr>
      </p:pic>
      <p:pic>
        <p:nvPicPr>
          <p:cNvPr id="30" name="Picture 29">
            <a:extLst>
              <a:ext uri="{FF2B5EF4-FFF2-40B4-BE49-F238E27FC236}">
                <a16:creationId xmlns:a16="http://schemas.microsoft.com/office/drawing/2014/main" id="{AC1A0CBF-4FE3-4ECA-9076-3332483B138B}"/>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3803324" y="5583158"/>
            <a:ext cx="573479" cy="584835"/>
          </a:xfrm>
          <a:prstGeom prst="rect">
            <a:avLst/>
          </a:prstGeom>
        </p:spPr>
      </p:pic>
      <p:pic>
        <p:nvPicPr>
          <p:cNvPr id="31" name="Picture 30">
            <a:extLst>
              <a:ext uri="{FF2B5EF4-FFF2-40B4-BE49-F238E27FC236}">
                <a16:creationId xmlns:a16="http://schemas.microsoft.com/office/drawing/2014/main" id="{27DE0F46-A396-4760-8A40-7E3D854CBFE2}"/>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6385855" y="4737223"/>
            <a:ext cx="573479" cy="584835"/>
          </a:xfrm>
          <a:prstGeom prst="rect">
            <a:avLst/>
          </a:prstGeom>
        </p:spPr>
      </p:pic>
      <p:pic>
        <p:nvPicPr>
          <p:cNvPr id="32" name="Picture 31">
            <a:extLst>
              <a:ext uri="{FF2B5EF4-FFF2-40B4-BE49-F238E27FC236}">
                <a16:creationId xmlns:a16="http://schemas.microsoft.com/office/drawing/2014/main" id="{758FCC48-785D-414A-A223-0AF065C77EDB}"/>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6385855" y="5647055"/>
            <a:ext cx="573479" cy="584835"/>
          </a:xfrm>
          <a:prstGeom prst="rect">
            <a:avLst/>
          </a:prstGeom>
        </p:spPr>
      </p:pic>
      <p:pic>
        <p:nvPicPr>
          <p:cNvPr id="42" name="Picture 41">
            <a:extLst>
              <a:ext uri="{FF2B5EF4-FFF2-40B4-BE49-F238E27FC236}">
                <a16:creationId xmlns:a16="http://schemas.microsoft.com/office/drawing/2014/main" id="{EA0A1196-5C6D-4453-8003-D5E1D7018FA4}"/>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984986" y="4146854"/>
            <a:ext cx="364585" cy="371804"/>
          </a:xfrm>
          <a:prstGeom prst="rect">
            <a:avLst/>
          </a:prstGeom>
        </p:spPr>
      </p:pic>
      <p:pic>
        <p:nvPicPr>
          <p:cNvPr id="44" name="Picture 43">
            <a:extLst>
              <a:ext uri="{FF2B5EF4-FFF2-40B4-BE49-F238E27FC236}">
                <a16:creationId xmlns:a16="http://schemas.microsoft.com/office/drawing/2014/main" id="{717E71EE-FBF0-40A0-A6CA-2B3572AE24DC}"/>
              </a:ext>
            </a:extLst>
          </p:cNvPr>
          <p:cNvPicPr>
            <a:picLocks noChangeAspect="1"/>
          </p:cNvPicPr>
          <p:nvPr/>
        </p:nvPicPr>
        <p:blipFill>
          <a:blip r:embed="rId7">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6491545" y="3981632"/>
            <a:ext cx="334146" cy="362736"/>
          </a:xfrm>
          <a:prstGeom prst="rect">
            <a:avLst/>
          </a:prstGeom>
        </p:spPr>
      </p:pic>
      <p:pic>
        <p:nvPicPr>
          <p:cNvPr id="45" name="Picture 44">
            <a:extLst>
              <a:ext uri="{FF2B5EF4-FFF2-40B4-BE49-F238E27FC236}">
                <a16:creationId xmlns:a16="http://schemas.microsoft.com/office/drawing/2014/main" id="{2CA8A4E7-BDAC-484C-AB2B-F1288A5B1E5C}"/>
              </a:ext>
            </a:extLst>
          </p:cNvPr>
          <p:cNvPicPr>
            <a:picLocks noChangeAspect="1"/>
          </p:cNvPicPr>
          <p:nvPr/>
        </p:nvPicPr>
        <p:blipFill>
          <a:blip r:embed="rId8">
            <a:extLst>
              <a:ext uri="{BEBA8EAE-BF5A-486C-A8C5-ECC9F3942E4B}">
                <a14:imgProps xmlns:a14="http://schemas.microsoft.com/office/drawing/2010/main">
                  <a14:imgLayer r:embed="rId6">
                    <a14:imgEffect>
                      <a14:backgroundRemoval t="9709" b="89806" l="9901" r="94059">
                        <a14:foregroundMark x1="85149" y1="25243" x2="62871" y2="44175"/>
                        <a14:foregroundMark x1="62871" y1="44175" x2="48020" y2="65534"/>
                        <a14:foregroundMark x1="48020" y1="65534" x2="41584" y2="51942"/>
                        <a14:foregroundMark x1="94059" y1="23301" x2="90099" y2="24757"/>
                        <a14:backgroundMark x1="63861" y1="11650" x2="35644" y2="12621"/>
                        <a14:backgroundMark x1="35644" y1="12621" x2="10891" y2="58252"/>
                        <a14:backgroundMark x1="10891" y1="58252" x2="20297" y2="81068"/>
                        <a14:backgroundMark x1="20297" y1="81068" x2="48020" y2="85922"/>
                        <a14:backgroundMark x1="48020" y1="85922" x2="77228" y2="84466"/>
                        <a14:backgroundMark x1="77228" y1="84466" x2="86139" y2="73786"/>
                      </a14:backgroundRemoval>
                    </a14:imgEffect>
                  </a14:imgLayer>
                </a14:imgProps>
              </a:ext>
            </a:extLst>
          </a:blip>
          <a:stretch>
            <a:fillRect/>
          </a:stretch>
        </p:blipFill>
        <p:spPr>
          <a:xfrm>
            <a:off x="6612467" y="4214281"/>
            <a:ext cx="364585" cy="371804"/>
          </a:xfrm>
          <a:prstGeom prst="rect">
            <a:avLst/>
          </a:prstGeom>
        </p:spPr>
      </p:pic>
      <p:sp>
        <p:nvSpPr>
          <p:cNvPr id="4" name="Title 1">
            <a:extLst>
              <a:ext uri="{FF2B5EF4-FFF2-40B4-BE49-F238E27FC236}">
                <a16:creationId xmlns:a16="http://schemas.microsoft.com/office/drawing/2014/main" id="{E2976B86-8F2C-9BA7-F50E-AADE6E4D3DD6}"/>
              </a:ext>
            </a:extLst>
          </p:cNvPr>
          <p:cNvSpPr txBox="1">
            <a:spLocks/>
          </p:cNvSpPr>
          <p:nvPr/>
        </p:nvSpPr>
        <p:spPr>
          <a:xfrm>
            <a:off x="381002" y="264529"/>
            <a:ext cx="4970316" cy="830997"/>
          </a:xfrm>
          <a:prstGeom prst="rect">
            <a:avLst/>
          </a:prstGeom>
          <a:noFill/>
        </p:spPr>
        <p:txBody>
          <a:bodyPr wrap="square" rtlCol="0">
            <a:spAutoFit/>
          </a:bodyPr>
          <a:lstStyle>
            <a:defPPr>
              <a:defRPr lang="en-US"/>
            </a:defPPr>
            <a:lvl1pPr>
              <a:defRPr sz="2800">
                <a:solidFill>
                  <a:srgbClr val="A2C709"/>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defRPr>
            </a:lvl1pPr>
          </a:lstStyle>
          <a:p>
            <a:r>
              <a:rPr lang="en-US" sz="2400" dirty="0">
                <a:solidFill>
                  <a:srgbClr val="FF0000"/>
                </a:solidFill>
              </a:rPr>
              <a:t>EXAMPLES OF SMART AND NON-SMART INDICATOR STATEMENTS </a:t>
            </a:r>
            <a:endParaRPr lang="en-GB" sz="2400" dirty="0">
              <a:solidFill>
                <a:srgbClr val="FF0000"/>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3" name="Rectangle 2">
            <a:extLst>
              <a:ext uri="{FF2B5EF4-FFF2-40B4-BE49-F238E27FC236}">
                <a16:creationId xmlns:a16="http://schemas.microsoft.com/office/drawing/2014/main" id="{53DC1FF7-6873-0062-D414-10EF2B7D9BC2}"/>
              </a:ext>
            </a:extLst>
          </p:cNvPr>
          <p:cNvSpPr/>
          <p:nvPr/>
        </p:nvSpPr>
        <p:spPr>
          <a:xfrm>
            <a:off x="5059596" y="200350"/>
            <a:ext cx="4457632" cy="88905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000" dirty="0">
                <a:solidFill>
                  <a:srgbClr val="696868"/>
                </a:solidFill>
                <a:latin typeface="Karla" pitchFamily="2" charset="0"/>
                <a:ea typeface="Karla" pitchFamily="2" charset="0"/>
              </a:rPr>
              <a:t>Instructor note: you can also show your trainees these three indicator statement examples and ask if they consider the indicator statement to be SMART enough. For example, if it is Specific enough, why is it so? Then, walk them through the answers one by one. </a:t>
            </a:r>
          </a:p>
        </p:txBody>
      </p:sp>
      <p:pic>
        <p:nvPicPr>
          <p:cNvPr id="9" name="Picture 8">
            <a:extLst>
              <a:ext uri="{FF2B5EF4-FFF2-40B4-BE49-F238E27FC236}">
                <a16:creationId xmlns:a16="http://schemas.microsoft.com/office/drawing/2014/main" id="{DBDA0E2B-B088-6EDE-E2D2-8B7F434A516F}"/>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5138163" y="308096"/>
            <a:ext cx="428692" cy="398352"/>
          </a:xfrm>
          <a:prstGeom prst="rect">
            <a:avLst/>
          </a:prstGeom>
        </p:spPr>
      </p:pic>
    </p:spTree>
    <p:extLst>
      <p:ext uri="{BB962C8B-B14F-4D97-AF65-F5344CB8AC3E}">
        <p14:creationId xmlns:p14="http://schemas.microsoft.com/office/powerpoint/2010/main" val="13840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696969">
      <a:dk1>
        <a:srgbClr val="696969"/>
      </a:dk1>
      <a:lt1>
        <a:srgbClr val="FFFFFF"/>
      </a:lt1>
      <a:dk2>
        <a:srgbClr val="3E3E3C"/>
      </a:dk2>
      <a:lt2>
        <a:srgbClr val="E7E6E6"/>
      </a:lt2>
      <a:accent1>
        <a:srgbClr val="F1222C"/>
      </a:accent1>
      <a:accent2>
        <a:srgbClr val="A1C515"/>
      </a:accent2>
      <a:accent3>
        <a:srgbClr val="B3B2B2"/>
      </a:accent3>
      <a:accent4>
        <a:srgbClr val="AF1616"/>
      </a:accent4>
      <a:accent5>
        <a:srgbClr val="77923C"/>
      </a:accent5>
      <a:accent6>
        <a:srgbClr val="9FC315"/>
      </a:accent6>
      <a:hlink>
        <a:srgbClr val="F1222C"/>
      </a:hlink>
      <a:folHlink>
        <a:srgbClr val="9FC31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6D7534282F8840AA0F07941C893F8B" ma:contentTypeVersion="18" ma:contentTypeDescription="Create a new document." ma:contentTypeScope="" ma:versionID="4dddea024c4d1029ad0a2828edaf30f1">
  <xsd:schema xmlns:xsd="http://www.w3.org/2001/XMLSchema" xmlns:xs="http://www.w3.org/2001/XMLSchema" xmlns:p="http://schemas.microsoft.com/office/2006/metadata/properties" xmlns:ns2="7f998f6b-5e99-42e5-b411-2ca1c8300cff" xmlns:ns3="a93f6e02-88b2-42bd-8d10-f6b20cf73eca" targetNamespace="http://schemas.microsoft.com/office/2006/metadata/properties" ma:root="true" ma:fieldsID="64140b14f1983b54e9154ce34e5dfe10" ns2:_="" ns3:_="">
    <xsd:import namespace="7f998f6b-5e99-42e5-b411-2ca1c8300cff"/>
    <xsd:import namespace="a93f6e02-88b2-42bd-8d10-f6b20cf73e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998f6b-5e99-42e5-b411-2ca1c8300c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ef53986-a9c2-40a6-b177-dd826e8024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3f6e02-88b2-42bd-8d10-f6b20cf73ec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83865dbc-65ba-4ee2-8446-48a240764dbc}" ma:internalName="TaxCatchAll" ma:showField="CatchAllData" ma:web="a93f6e02-88b2-42bd-8d10-f6b20cf73ec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93f6e02-88b2-42bd-8d10-f6b20cf73eca" xsi:nil="true"/>
    <lcf76f155ced4ddcb4097134ff3c332f xmlns="7f998f6b-5e99-42e5-b411-2ca1c8300cf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3486CC-34C3-4490-A341-2A7C178CB5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998f6b-5e99-42e5-b411-2ca1c8300cff"/>
    <ds:schemaRef ds:uri="a93f6e02-88b2-42bd-8d10-f6b20cf73e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A8D85A-A756-4725-BAF0-F2A7306F765A}">
  <ds:schemaRefs>
    <ds:schemaRef ds:uri="http://schemas.microsoft.com/office/2006/metadata/properties"/>
    <ds:schemaRef ds:uri="http://schemas.microsoft.com/office/infopath/2007/PartnerControls"/>
    <ds:schemaRef ds:uri="a93f6e02-88b2-42bd-8d10-f6b20cf73eca"/>
    <ds:schemaRef ds:uri="7f998f6b-5e99-42e5-b411-2ca1c8300cff"/>
  </ds:schemaRefs>
</ds:datastoreItem>
</file>

<file path=customXml/itemProps3.xml><?xml version="1.0" encoding="utf-8"?>
<ds:datastoreItem xmlns:ds="http://schemas.openxmlformats.org/officeDocument/2006/customXml" ds:itemID="{F583D42A-39BD-4F0D-8742-54586FE8AF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3471</TotalTime>
  <Words>1069</Words>
  <Application>Microsoft Office PowerPoint</Application>
  <PresentationFormat>A4 Paper (210x297 mm)</PresentationFormat>
  <Paragraphs>83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Siow</dc:creator>
  <cp:lastModifiedBy>Daniela Bolivar</cp:lastModifiedBy>
  <cp:revision>347</cp:revision>
  <cp:lastPrinted>2021-01-13T15:32:16Z</cp:lastPrinted>
  <dcterms:created xsi:type="dcterms:W3CDTF">2020-05-26T09:09:41Z</dcterms:created>
  <dcterms:modified xsi:type="dcterms:W3CDTF">2024-08-28T07:20:38Z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0x010100FD6D7534282F8840AA0F07941C893F8B</vt:lpwstr>
  </property>
  <property fmtid="{D5CDD505-2E9C-101B-9397-08002B2CF9AE}" pid="3" name="Order">
    <vt:r8>11500</vt:r8>
  </property>
  <property fmtid="{D5CDD505-2E9C-101B-9397-08002B2CF9AE}" pid="4" name="MediaServiceImageTags">
    <vt:lpwstr/>
  </property>
</Properties>
</file>